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3" r:id="rId15"/>
    <p:sldId id="274" r:id="rId16"/>
  </p:sldIdLst>
  <p:sldSz cx="18288000" cy="10287000"/>
  <p:notesSz cx="6858000" cy="9144000"/>
  <p:embeddedFontLst>
    <p:embeddedFont>
      <p:font typeface="Bernoru" pitchFamily="2" charset="77"/>
      <p:regular r:id="rId18"/>
      <p:bold r:id="rId19"/>
    </p:embeddedFont>
    <p:embeddedFont>
      <p:font typeface="Bitter" panose="02000000000000000000" pitchFamily="2" charset="77"/>
      <p:regular r:id="rId20"/>
    </p:embeddedFont>
    <p:embeddedFont>
      <p:font typeface="Bitter Bold" panose="02000000000000000000" pitchFamily="2" charset="0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Open Sans Bold" pitchFamily="2" charset="0"/>
      <p:regular r:id="rId27"/>
      <p:bold r:id="rId28"/>
    </p:embeddedFont>
    <p:embeddedFont>
      <p:font typeface="Solway" pitchFamily="2" charset="77"/>
      <p:regular r:id="rId29"/>
    </p:embeddedFont>
    <p:embeddedFont>
      <p:font typeface="Solway Bold" pitchFamily="2" charset="77"/>
      <p:regular r:id="rId30"/>
      <p:bold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07" autoAdjust="0"/>
    <p:restoredTop sz="94684" autoAdjust="0"/>
  </p:normalViewPr>
  <p:slideViewPr>
    <p:cSldViewPr>
      <p:cViewPr varScale="1">
        <p:scale>
          <a:sx n="70" d="100"/>
          <a:sy n="70" d="100"/>
        </p:scale>
        <p:origin x="1064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8B42D-64B8-D548-932B-3986BD66D023}" type="datetimeFigureOut">
              <a:rPr lang="en-US" smtClean="0"/>
              <a:t>12/8/23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6EC57-E1B7-D74A-AD96-45807C0B1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046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76EC57-E1B7-D74A-AD96-45807C0B1E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329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3.png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0" r="-79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211875" y="3452844"/>
            <a:ext cx="7551507" cy="2380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456"/>
              </a:lnSpc>
            </a:pPr>
            <a:r>
              <a:rPr lang="en-US" sz="13897" spc="708">
                <a:solidFill>
                  <a:srgbClr val="CFAD80"/>
                </a:solidFill>
                <a:latin typeface="Open Sans Bold"/>
              </a:rPr>
              <a:t>COFFEE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581814" y="3452844"/>
            <a:ext cx="5732473" cy="2380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456"/>
              </a:lnSpc>
            </a:pPr>
            <a:r>
              <a:rPr lang="en-US" sz="13897" spc="708">
                <a:solidFill>
                  <a:srgbClr val="D6E1D0"/>
                </a:solidFill>
                <a:latin typeface="Open Sans Bold"/>
              </a:rPr>
              <a:t>LAND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14083" y="6030756"/>
            <a:ext cx="8233967" cy="159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2"/>
              </a:lnSpc>
              <a:spcBef>
                <a:spcPct val="0"/>
              </a:spcBef>
            </a:pPr>
            <a:r>
              <a:rPr lang="en-US" sz="4580">
                <a:solidFill>
                  <a:srgbClr val="FFFFFF"/>
                </a:solidFill>
                <a:latin typeface="Bitter"/>
              </a:rPr>
              <a:t>From Leaves to Roast</a:t>
            </a:r>
          </a:p>
          <a:p>
            <a:pPr algn="ctr">
              <a:lnSpc>
                <a:spcPts val="6412"/>
              </a:lnSpc>
              <a:spcBef>
                <a:spcPct val="0"/>
              </a:spcBef>
            </a:pPr>
            <a:r>
              <a:rPr lang="en-US" sz="4580">
                <a:solidFill>
                  <a:srgbClr val="FFFFFF"/>
                </a:solidFill>
                <a:latin typeface="Bitter"/>
              </a:rPr>
              <a:t>AI Knows Coffee Best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98960"/>
            <a:ext cx="7386741" cy="1693329"/>
            <a:chOff x="0" y="0"/>
            <a:chExt cx="1945479" cy="445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45479" cy="445980"/>
            </a:xfrm>
            <a:custGeom>
              <a:avLst/>
              <a:gdLst/>
              <a:ahLst/>
              <a:cxnLst/>
              <a:rect l="l" t="t" r="r" b="b"/>
              <a:pathLst>
                <a:path w="1945479" h="445980">
                  <a:moveTo>
                    <a:pt x="53452" y="0"/>
                  </a:moveTo>
                  <a:lnTo>
                    <a:pt x="1892027" y="0"/>
                  </a:lnTo>
                  <a:cubicBezTo>
                    <a:pt x="1921548" y="0"/>
                    <a:pt x="1945479" y="23931"/>
                    <a:pt x="1945479" y="53452"/>
                  </a:cubicBezTo>
                  <a:lnTo>
                    <a:pt x="1945479" y="392527"/>
                  </a:lnTo>
                  <a:cubicBezTo>
                    <a:pt x="1945479" y="422048"/>
                    <a:pt x="1921548" y="445980"/>
                    <a:pt x="1892027" y="445980"/>
                  </a:cubicBezTo>
                  <a:lnTo>
                    <a:pt x="53452" y="445980"/>
                  </a:lnTo>
                  <a:cubicBezTo>
                    <a:pt x="23931" y="445980"/>
                    <a:pt x="0" y="422048"/>
                    <a:pt x="0" y="392527"/>
                  </a:cubicBezTo>
                  <a:lnTo>
                    <a:pt x="0" y="53452"/>
                  </a:lnTo>
                  <a:cubicBezTo>
                    <a:pt x="0" y="23931"/>
                    <a:pt x="23931" y="0"/>
                    <a:pt x="53452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945479" cy="4936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9478371" y="2745919"/>
            <a:ext cx="6902089" cy="6194884"/>
          </a:xfrm>
          <a:custGeom>
            <a:avLst/>
            <a:gdLst/>
            <a:ahLst/>
            <a:cxnLst/>
            <a:rect l="l" t="t" r="r" b="b"/>
            <a:pathLst>
              <a:path w="6902089" h="6194884">
                <a:moveTo>
                  <a:pt x="0" y="0"/>
                </a:moveTo>
                <a:lnTo>
                  <a:pt x="6902089" y="0"/>
                </a:lnTo>
                <a:lnTo>
                  <a:pt x="6902089" y="6194885"/>
                </a:lnTo>
                <a:lnTo>
                  <a:pt x="0" y="61948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707" b="-570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215807" y="2745919"/>
            <a:ext cx="6394824" cy="6194884"/>
          </a:xfrm>
          <a:custGeom>
            <a:avLst/>
            <a:gdLst/>
            <a:ahLst/>
            <a:cxnLst/>
            <a:rect l="l" t="t" r="r" b="b"/>
            <a:pathLst>
              <a:path w="6394824" h="6194884">
                <a:moveTo>
                  <a:pt x="0" y="0"/>
                </a:moveTo>
                <a:lnTo>
                  <a:pt x="6394824" y="0"/>
                </a:lnTo>
                <a:lnTo>
                  <a:pt x="6394824" y="6194885"/>
                </a:lnTo>
                <a:lnTo>
                  <a:pt x="0" y="61948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553" b="-155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98044" y="789050"/>
            <a:ext cx="6730197" cy="74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89"/>
              </a:lnSpc>
            </a:pPr>
            <a:r>
              <a:rPr lang="en-US" sz="4818">
                <a:solidFill>
                  <a:srgbClr val="5D3B2A"/>
                </a:solidFill>
                <a:latin typeface="Bitter Bold"/>
              </a:rPr>
              <a:t>Coffee Fruit Maturity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895957" y="2102301"/>
            <a:ext cx="1209443" cy="410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34"/>
              </a:lnSpc>
              <a:spcBef>
                <a:spcPct val="0"/>
              </a:spcBef>
            </a:pPr>
            <a:r>
              <a:rPr lang="en-US" sz="2667" dirty="0">
                <a:solidFill>
                  <a:srgbClr val="5D3B2A"/>
                </a:solidFill>
                <a:latin typeface="Bernoru"/>
              </a:rPr>
              <a:t>Input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219191" y="2102301"/>
            <a:ext cx="1649209" cy="410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34"/>
              </a:lnSpc>
              <a:spcBef>
                <a:spcPct val="0"/>
              </a:spcBef>
            </a:pPr>
            <a:r>
              <a:rPr lang="en-US" sz="2667" dirty="0">
                <a:solidFill>
                  <a:srgbClr val="5D3B2A"/>
                </a:solidFill>
                <a:latin typeface="Bernoru"/>
              </a:rPr>
              <a:t>Output</a:t>
            </a:r>
          </a:p>
        </p:txBody>
      </p:sp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6CEF149-C665-76B4-CCAD-1B62122429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98960"/>
            <a:ext cx="6237949" cy="1693329"/>
            <a:chOff x="0" y="0"/>
            <a:chExt cx="1642917" cy="445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42917" cy="445980"/>
            </a:xfrm>
            <a:custGeom>
              <a:avLst/>
              <a:gdLst/>
              <a:ahLst/>
              <a:cxnLst/>
              <a:rect l="l" t="t" r="r" b="b"/>
              <a:pathLst>
                <a:path w="1642917" h="445980">
                  <a:moveTo>
                    <a:pt x="63296" y="0"/>
                  </a:moveTo>
                  <a:lnTo>
                    <a:pt x="1579620" y="0"/>
                  </a:lnTo>
                  <a:cubicBezTo>
                    <a:pt x="1596408" y="0"/>
                    <a:pt x="1612507" y="6669"/>
                    <a:pt x="1624378" y="18539"/>
                  </a:cubicBezTo>
                  <a:cubicBezTo>
                    <a:pt x="1636248" y="30409"/>
                    <a:pt x="1642917" y="46509"/>
                    <a:pt x="1642917" y="63296"/>
                  </a:cubicBezTo>
                  <a:lnTo>
                    <a:pt x="1642917" y="382683"/>
                  </a:lnTo>
                  <a:cubicBezTo>
                    <a:pt x="1642917" y="399471"/>
                    <a:pt x="1636248" y="415570"/>
                    <a:pt x="1624378" y="427441"/>
                  </a:cubicBezTo>
                  <a:cubicBezTo>
                    <a:pt x="1612507" y="439311"/>
                    <a:pt x="1596408" y="445980"/>
                    <a:pt x="1579620" y="445980"/>
                  </a:cubicBezTo>
                  <a:lnTo>
                    <a:pt x="63296" y="445980"/>
                  </a:lnTo>
                  <a:cubicBezTo>
                    <a:pt x="46509" y="445980"/>
                    <a:pt x="30409" y="439311"/>
                    <a:pt x="18539" y="427441"/>
                  </a:cubicBezTo>
                  <a:cubicBezTo>
                    <a:pt x="6669" y="415570"/>
                    <a:pt x="0" y="399471"/>
                    <a:pt x="0" y="382683"/>
                  </a:cubicBezTo>
                  <a:lnTo>
                    <a:pt x="0" y="63296"/>
                  </a:lnTo>
                  <a:cubicBezTo>
                    <a:pt x="0" y="46509"/>
                    <a:pt x="6669" y="30409"/>
                    <a:pt x="18539" y="18539"/>
                  </a:cubicBezTo>
                  <a:cubicBezTo>
                    <a:pt x="30409" y="6669"/>
                    <a:pt x="46509" y="0"/>
                    <a:pt x="63296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642917" cy="4936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03577" y="2750207"/>
            <a:ext cx="6083164" cy="6050893"/>
          </a:xfrm>
          <a:custGeom>
            <a:avLst/>
            <a:gdLst/>
            <a:ahLst/>
            <a:cxnLst/>
            <a:rect l="l" t="t" r="r" b="b"/>
            <a:pathLst>
              <a:path w="6083164" h="6050893">
                <a:moveTo>
                  <a:pt x="0" y="0"/>
                </a:moveTo>
                <a:lnTo>
                  <a:pt x="6083164" y="0"/>
                </a:lnTo>
                <a:lnTo>
                  <a:pt x="6083164" y="6050893"/>
                </a:lnTo>
                <a:lnTo>
                  <a:pt x="0" y="60508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3895957" y="2102301"/>
            <a:ext cx="1034523" cy="466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4"/>
              </a:lnSpc>
              <a:spcBef>
                <a:spcPct val="0"/>
              </a:spcBef>
            </a:pPr>
            <a:r>
              <a:rPr lang="en-US" sz="2667">
                <a:solidFill>
                  <a:srgbClr val="5D3B2A"/>
                </a:solidFill>
                <a:latin typeface="Bernoru"/>
              </a:rPr>
              <a:t>Input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219191" y="2102301"/>
            <a:ext cx="1385841" cy="466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4"/>
              </a:lnSpc>
              <a:spcBef>
                <a:spcPct val="0"/>
              </a:spcBef>
            </a:pPr>
            <a:r>
              <a:rPr lang="en-US" sz="2667">
                <a:solidFill>
                  <a:srgbClr val="5D3B2A"/>
                </a:solidFill>
                <a:latin typeface="Bernoru"/>
              </a:rPr>
              <a:t>Output</a:t>
            </a:r>
          </a:p>
        </p:txBody>
      </p:sp>
      <p:sp>
        <p:nvSpPr>
          <p:cNvPr id="10" name="Freeform 10"/>
          <p:cNvSpPr/>
          <p:nvPr/>
        </p:nvSpPr>
        <p:spPr>
          <a:xfrm>
            <a:off x="9941185" y="2750207"/>
            <a:ext cx="5941851" cy="6050893"/>
          </a:xfrm>
          <a:custGeom>
            <a:avLst/>
            <a:gdLst/>
            <a:ahLst/>
            <a:cxnLst/>
            <a:rect l="l" t="t" r="r" b="b"/>
            <a:pathLst>
              <a:path w="5941851" h="6050893">
                <a:moveTo>
                  <a:pt x="0" y="0"/>
                </a:moveTo>
                <a:lnTo>
                  <a:pt x="5941852" y="0"/>
                </a:lnTo>
                <a:lnTo>
                  <a:pt x="5941852" y="6050893"/>
                </a:lnTo>
                <a:lnTo>
                  <a:pt x="0" y="60508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46" r="-64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595433" y="789050"/>
            <a:ext cx="4966935" cy="74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89"/>
              </a:lnSpc>
            </a:pPr>
            <a:r>
              <a:rPr lang="en-US" sz="4818">
                <a:solidFill>
                  <a:srgbClr val="5D3B2A"/>
                </a:solidFill>
                <a:latin typeface="Bitter Bold"/>
              </a:rPr>
              <a:t>Pests Detection</a:t>
            </a:r>
          </a:p>
        </p:txBody>
      </p:sp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B081858-D0E5-D0AF-79E5-C7D8A75156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98960"/>
            <a:ext cx="15023217" cy="1693329"/>
            <a:chOff x="0" y="0"/>
            <a:chExt cx="3956732" cy="445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56732" cy="445980"/>
            </a:xfrm>
            <a:custGeom>
              <a:avLst/>
              <a:gdLst/>
              <a:ahLst/>
              <a:cxnLst/>
              <a:rect l="l" t="t" r="r" b="b"/>
              <a:pathLst>
                <a:path w="3956732" h="445980">
                  <a:moveTo>
                    <a:pt x="26282" y="0"/>
                  </a:moveTo>
                  <a:lnTo>
                    <a:pt x="3930450" y="0"/>
                  </a:lnTo>
                  <a:cubicBezTo>
                    <a:pt x="3937421" y="0"/>
                    <a:pt x="3944105" y="2769"/>
                    <a:pt x="3949035" y="7698"/>
                  </a:cubicBezTo>
                  <a:cubicBezTo>
                    <a:pt x="3953963" y="12627"/>
                    <a:pt x="3956732" y="19311"/>
                    <a:pt x="3956732" y="26282"/>
                  </a:cubicBezTo>
                  <a:lnTo>
                    <a:pt x="3956732" y="419698"/>
                  </a:lnTo>
                  <a:cubicBezTo>
                    <a:pt x="3956732" y="434213"/>
                    <a:pt x="3944965" y="445980"/>
                    <a:pt x="3930450" y="445980"/>
                  </a:cubicBezTo>
                  <a:lnTo>
                    <a:pt x="26282" y="445980"/>
                  </a:lnTo>
                  <a:cubicBezTo>
                    <a:pt x="11767" y="445980"/>
                    <a:pt x="0" y="434213"/>
                    <a:pt x="0" y="419698"/>
                  </a:cubicBezTo>
                  <a:lnTo>
                    <a:pt x="0" y="26282"/>
                  </a:lnTo>
                  <a:cubicBezTo>
                    <a:pt x="0" y="11767"/>
                    <a:pt x="11767" y="0"/>
                    <a:pt x="26282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956732" cy="4936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3561775"/>
            <a:ext cx="12134503" cy="1581725"/>
            <a:chOff x="0" y="0"/>
            <a:chExt cx="603823" cy="7870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03824" cy="78708"/>
            </a:xfrm>
            <a:custGeom>
              <a:avLst/>
              <a:gdLst/>
              <a:ahLst/>
              <a:cxnLst/>
              <a:rect l="l" t="t" r="r" b="b"/>
              <a:pathLst>
                <a:path w="603824" h="78708">
                  <a:moveTo>
                    <a:pt x="0" y="0"/>
                  </a:moveTo>
                  <a:lnTo>
                    <a:pt x="603824" y="0"/>
                  </a:lnTo>
                  <a:lnTo>
                    <a:pt x="603824" y="78708"/>
                  </a:lnTo>
                  <a:lnTo>
                    <a:pt x="0" y="78708"/>
                  </a:lnTo>
                  <a:close/>
                </a:path>
              </a:pathLst>
            </a:custGeom>
            <a:solidFill>
              <a:srgbClr val="E6DDD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603823" cy="126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aphicFrame>
        <p:nvGraphicFramePr>
          <p:cNvPr id="8" name="Table 8"/>
          <p:cNvGraphicFramePr>
            <a:graphicFrameLocks noGrp="1"/>
          </p:cNvGraphicFramePr>
          <p:nvPr/>
        </p:nvGraphicFramePr>
        <p:xfrm>
          <a:off x="1028700" y="3561775"/>
          <a:ext cx="12134503" cy="5079405"/>
        </p:xfrm>
        <a:graphic>
          <a:graphicData uri="http://schemas.openxmlformats.org/drawingml/2006/table">
            <a:tbl>
              <a:tblPr/>
              <a:tblGrid>
                <a:gridCol w="71362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82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52684"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42291D"/>
                          </a:solidFill>
                          <a:latin typeface="Solway Bold"/>
                        </a:rPr>
                        <a:t>Model Name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42291D"/>
                          </a:solidFill>
                          <a:latin typeface="Solway Bold"/>
                        </a:rPr>
                        <a:t>Accuracy (mAP50-95)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4348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42291D"/>
                          </a:solidFill>
                          <a:latin typeface="Solway Bold"/>
                        </a:rPr>
                        <a:t>Coffee Fruit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42291D"/>
                          </a:solidFill>
                          <a:latin typeface="Solway Bold"/>
                        </a:rPr>
                        <a:t>65%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92373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>
                          <a:solidFill>
                            <a:srgbClr val="42291D"/>
                          </a:solidFill>
                          <a:latin typeface="Solway Bold"/>
                        </a:rPr>
                        <a:t>Pests Detection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42291D"/>
                          </a:solidFill>
                          <a:latin typeface="Solway Bold"/>
                        </a:rPr>
                        <a:t>39%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Freeform 9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98044" y="691072"/>
            <a:ext cx="14825173" cy="741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89"/>
              </a:lnSpc>
            </a:pPr>
            <a:r>
              <a:rPr lang="en-US" sz="4818">
                <a:solidFill>
                  <a:srgbClr val="5D3B2A"/>
                </a:solidFill>
                <a:latin typeface="Bitter Bold"/>
              </a:rPr>
              <a:t>Evaluation Metrics for Object Detection Models </a:t>
            </a:r>
          </a:p>
        </p:txBody>
      </p:sp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EA7FEF8-F43B-1A5A-5CB9-2B13FD443C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75126" y="3281230"/>
            <a:ext cx="8802259" cy="4914595"/>
          </a:xfrm>
          <a:custGeom>
            <a:avLst/>
            <a:gdLst/>
            <a:ahLst/>
            <a:cxnLst/>
            <a:rect l="l" t="t" r="r" b="b"/>
            <a:pathLst>
              <a:path w="8802259" h="4914595">
                <a:moveTo>
                  <a:pt x="0" y="0"/>
                </a:moveTo>
                <a:lnTo>
                  <a:pt x="8802260" y="0"/>
                </a:lnTo>
                <a:lnTo>
                  <a:pt x="8802260" y="4914595"/>
                </a:lnTo>
                <a:lnTo>
                  <a:pt x="0" y="49145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859180" y="3383336"/>
            <a:ext cx="7951639" cy="4710383"/>
          </a:xfrm>
          <a:custGeom>
            <a:avLst/>
            <a:gdLst/>
            <a:ahLst/>
            <a:cxnLst/>
            <a:rect l="l" t="t" r="r" b="b"/>
            <a:pathLst>
              <a:path w="7951639" h="4710383">
                <a:moveTo>
                  <a:pt x="0" y="0"/>
                </a:moveTo>
                <a:lnTo>
                  <a:pt x="7951639" y="0"/>
                </a:lnTo>
                <a:lnTo>
                  <a:pt x="7951639" y="4710383"/>
                </a:lnTo>
                <a:lnTo>
                  <a:pt x="0" y="47103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004" b="-5004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-1608656" y="763528"/>
            <a:ext cx="8532145" cy="1494931"/>
            <a:chOff x="0" y="0"/>
            <a:chExt cx="2247149" cy="39372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47149" cy="393727"/>
            </a:xfrm>
            <a:custGeom>
              <a:avLst/>
              <a:gdLst/>
              <a:ahLst/>
              <a:cxnLst/>
              <a:rect l="l" t="t" r="r" b="b"/>
              <a:pathLst>
                <a:path w="2247149" h="393727">
                  <a:moveTo>
                    <a:pt x="46277" y="0"/>
                  </a:moveTo>
                  <a:lnTo>
                    <a:pt x="2200873" y="0"/>
                  </a:lnTo>
                  <a:cubicBezTo>
                    <a:pt x="2213146" y="0"/>
                    <a:pt x="2224917" y="4876"/>
                    <a:pt x="2233595" y="13554"/>
                  </a:cubicBezTo>
                  <a:cubicBezTo>
                    <a:pt x="2242274" y="22233"/>
                    <a:pt x="2247149" y="34003"/>
                    <a:pt x="2247149" y="46277"/>
                  </a:cubicBezTo>
                  <a:lnTo>
                    <a:pt x="2247149" y="347450"/>
                  </a:lnTo>
                  <a:cubicBezTo>
                    <a:pt x="2247149" y="359723"/>
                    <a:pt x="2242274" y="371494"/>
                    <a:pt x="2233595" y="380173"/>
                  </a:cubicBezTo>
                  <a:cubicBezTo>
                    <a:pt x="2224917" y="388851"/>
                    <a:pt x="2213146" y="393727"/>
                    <a:pt x="2200873" y="393727"/>
                  </a:cubicBezTo>
                  <a:lnTo>
                    <a:pt x="46277" y="393727"/>
                  </a:lnTo>
                  <a:cubicBezTo>
                    <a:pt x="34003" y="393727"/>
                    <a:pt x="22233" y="388851"/>
                    <a:pt x="13554" y="380173"/>
                  </a:cubicBezTo>
                  <a:cubicBezTo>
                    <a:pt x="4876" y="371494"/>
                    <a:pt x="0" y="359723"/>
                    <a:pt x="0" y="347450"/>
                  </a:cubicBezTo>
                  <a:lnTo>
                    <a:pt x="0" y="46277"/>
                  </a:lnTo>
                  <a:cubicBezTo>
                    <a:pt x="0" y="34003"/>
                    <a:pt x="4876" y="22233"/>
                    <a:pt x="13554" y="13554"/>
                  </a:cubicBezTo>
                  <a:cubicBezTo>
                    <a:pt x="22233" y="4876"/>
                    <a:pt x="34003" y="0"/>
                    <a:pt x="46277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2247149" cy="4413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-255052" y="1025728"/>
            <a:ext cx="6901777" cy="1022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32"/>
              </a:lnSpc>
            </a:pPr>
            <a:r>
              <a:rPr lang="en-US" sz="6665">
                <a:solidFill>
                  <a:srgbClr val="5D3B2A"/>
                </a:solidFill>
                <a:latin typeface="Bitter Bold"/>
              </a:rPr>
              <a:t>Future Work</a:t>
            </a:r>
          </a:p>
        </p:txBody>
      </p:sp>
      <p:sp>
        <p:nvSpPr>
          <p:cNvPr id="8" name="Freeform 8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308B0B1-0C40-E2C4-E701-FB6AB800B5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67511" y="2959358"/>
            <a:ext cx="10881096" cy="3293065"/>
            <a:chOff x="0" y="0"/>
            <a:chExt cx="2865803" cy="86730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65803" cy="867309"/>
            </a:xfrm>
            <a:custGeom>
              <a:avLst/>
              <a:gdLst/>
              <a:ahLst/>
              <a:cxnLst/>
              <a:rect l="l" t="t" r="r" b="b"/>
              <a:pathLst>
                <a:path w="2865803" h="867309">
                  <a:moveTo>
                    <a:pt x="36287" y="0"/>
                  </a:moveTo>
                  <a:lnTo>
                    <a:pt x="2829517" y="0"/>
                  </a:lnTo>
                  <a:cubicBezTo>
                    <a:pt x="2849557" y="0"/>
                    <a:pt x="2865803" y="16246"/>
                    <a:pt x="2865803" y="36287"/>
                  </a:cubicBezTo>
                  <a:lnTo>
                    <a:pt x="2865803" y="831023"/>
                  </a:lnTo>
                  <a:cubicBezTo>
                    <a:pt x="2865803" y="851063"/>
                    <a:pt x="2849557" y="867309"/>
                    <a:pt x="2829517" y="867309"/>
                  </a:cubicBezTo>
                  <a:lnTo>
                    <a:pt x="36287" y="867309"/>
                  </a:lnTo>
                  <a:cubicBezTo>
                    <a:pt x="16246" y="867309"/>
                    <a:pt x="0" y="851063"/>
                    <a:pt x="0" y="831023"/>
                  </a:cubicBezTo>
                  <a:lnTo>
                    <a:pt x="0" y="36287"/>
                  </a:lnTo>
                  <a:cubicBezTo>
                    <a:pt x="0" y="16246"/>
                    <a:pt x="16246" y="0"/>
                    <a:pt x="36287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52400"/>
              <a:ext cx="2865803" cy="10197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0500"/>
                </a:lnSpc>
              </a:pPr>
              <a:r>
                <a:rPr lang="en-US" sz="7500">
                  <a:solidFill>
                    <a:srgbClr val="5D3B2A"/>
                  </a:solidFill>
                  <a:latin typeface="Bitter Bold"/>
                </a:rPr>
                <a:t>Thank You </a:t>
              </a:r>
            </a:p>
            <a:p>
              <a:pPr algn="ctr">
                <a:lnSpc>
                  <a:spcPts val="10500"/>
                </a:lnSpc>
              </a:pPr>
              <a:r>
                <a:rPr lang="en-US" sz="7500">
                  <a:solidFill>
                    <a:srgbClr val="5D3B2A"/>
                  </a:solidFill>
                  <a:latin typeface="Bitter Bold"/>
                </a:rPr>
                <a:t>For Your Attention</a:t>
              </a:r>
            </a:p>
            <a:p>
              <a:pPr algn="ctr">
                <a:lnSpc>
                  <a:spcPts val="2659"/>
                </a:lnSpc>
              </a:pPr>
              <a:endParaRPr lang="en-US" sz="7500">
                <a:solidFill>
                  <a:srgbClr val="5D3B2A"/>
                </a:solidFill>
                <a:latin typeface="Bitter Bold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7" name="Picture 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4C0C3F4-AA43-FE66-853C-079094E41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qr code with a blue and white letter on it&#10;&#10;Description automatically generated">
            <a:extLst>
              <a:ext uri="{FF2B5EF4-FFF2-40B4-BE49-F238E27FC236}">
                <a16:creationId xmlns:a16="http://schemas.microsoft.com/office/drawing/2014/main" id="{C9F91685-589D-C20A-D80D-AE51857817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1" t="3562" r="1375" b="3562"/>
          <a:stretch/>
        </p:blipFill>
        <p:spPr>
          <a:xfrm>
            <a:off x="0" y="0"/>
            <a:ext cx="17602200" cy="9816612"/>
          </a:xfrm>
          <a:prstGeom prst="rect">
            <a:avLst/>
          </a:prstGeom>
        </p:spPr>
      </p:pic>
      <p:pic>
        <p:nvPicPr>
          <p:cNvPr id="34" name="Picture 3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03AC020-FC84-2839-96A9-952BA100C1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2950" y="2825874"/>
            <a:ext cx="7964708" cy="4337692"/>
            <a:chOff x="0" y="0"/>
            <a:chExt cx="2097701" cy="114243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97701" cy="1142437"/>
            </a:xfrm>
            <a:custGeom>
              <a:avLst/>
              <a:gdLst/>
              <a:ahLst/>
              <a:cxnLst/>
              <a:rect l="l" t="t" r="r" b="b"/>
              <a:pathLst>
                <a:path w="2097701" h="1142437">
                  <a:moveTo>
                    <a:pt x="49573" y="0"/>
                  </a:moveTo>
                  <a:lnTo>
                    <a:pt x="2048127" y="0"/>
                  </a:lnTo>
                  <a:cubicBezTo>
                    <a:pt x="2075506" y="0"/>
                    <a:pt x="2097701" y="22195"/>
                    <a:pt x="2097701" y="49573"/>
                  </a:cubicBezTo>
                  <a:lnTo>
                    <a:pt x="2097701" y="1092864"/>
                  </a:lnTo>
                  <a:cubicBezTo>
                    <a:pt x="2097701" y="1120243"/>
                    <a:pt x="2075506" y="1142437"/>
                    <a:pt x="2048127" y="1142437"/>
                  </a:cubicBezTo>
                  <a:lnTo>
                    <a:pt x="49573" y="1142437"/>
                  </a:lnTo>
                  <a:cubicBezTo>
                    <a:pt x="22195" y="1142437"/>
                    <a:pt x="0" y="1120243"/>
                    <a:pt x="0" y="1092864"/>
                  </a:cubicBezTo>
                  <a:lnTo>
                    <a:pt x="0" y="49573"/>
                  </a:lnTo>
                  <a:cubicBezTo>
                    <a:pt x="0" y="22195"/>
                    <a:pt x="22195" y="0"/>
                    <a:pt x="49573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097701" cy="1190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22826" y="884020"/>
            <a:ext cx="9554977" cy="1365671"/>
            <a:chOff x="0" y="0"/>
            <a:chExt cx="2516537" cy="35968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516537" cy="359683"/>
            </a:xfrm>
            <a:custGeom>
              <a:avLst/>
              <a:gdLst/>
              <a:ahLst/>
              <a:cxnLst/>
              <a:rect l="l" t="t" r="r" b="b"/>
              <a:pathLst>
                <a:path w="2516537" h="359683">
                  <a:moveTo>
                    <a:pt x="41323" y="0"/>
                  </a:moveTo>
                  <a:lnTo>
                    <a:pt x="2475215" y="0"/>
                  </a:lnTo>
                  <a:cubicBezTo>
                    <a:pt x="2498036" y="0"/>
                    <a:pt x="2516537" y="18501"/>
                    <a:pt x="2516537" y="41323"/>
                  </a:cubicBezTo>
                  <a:lnTo>
                    <a:pt x="2516537" y="318360"/>
                  </a:lnTo>
                  <a:cubicBezTo>
                    <a:pt x="2516537" y="329320"/>
                    <a:pt x="2512184" y="339830"/>
                    <a:pt x="2504434" y="347580"/>
                  </a:cubicBezTo>
                  <a:cubicBezTo>
                    <a:pt x="2496685" y="355329"/>
                    <a:pt x="2486174" y="359683"/>
                    <a:pt x="2475215" y="359683"/>
                  </a:cubicBezTo>
                  <a:lnTo>
                    <a:pt x="41323" y="359683"/>
                  </a:lnTo>
                  <a:cubicBezTo>
                    <a:pt x="30363" y="359683"/>
                    <a:pt x="19853" y="355329"/>
                    <a:pt x="12103" y="347580"/>
                  </a:cubicBezTo>
                  <a:cubicBezTo>
                    <a:pt x="4354" y="339830"/>
                    <a:pt x="0" y="329320"/>
                    <a:pt x="0" y="318360"/>
                  </a:cubicBezTo>
                  <a:lnTo>
                    <a:pt x="0" y="41323"/>
                  </a:lnTo>
                  <a:cubicBezTo>
                    <a:pt x="0" y="30363"/>
                    <a:pt x="4354" y="19853"/>
                    <a:pt x="12103" y="12103"/>
                  </a:cubicBezTo>
                  <a:cubicBezTo>
                    <a:pt x="19853" y="4354"/>
                    <a:pt x="30363" y="0"/>
                    <a:pt x="41323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516537" cy="4073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73090" y="8562290"/>
            <a:ext cx="4129026" cy="931204"/>
          </a:xfrm>
          <a:custGeom>
            <a:avLst/>
            <a:gdLst/>
            <a:ahLst/>
            <a:cxnLst/>
            <a:rect l="l" t="t" r="r" b="b"/>
            <a:pathLst>
              <a:path w="4129026" h="931204">
                <a:moveTo>
                  <a:pt x="0" y="0"/>
                </a:moveTo>
                <a:lnTo>
                  <a:pt x="4129026" y="0"/>
                </a:lnTo>
                <a:lnTo>
                  <a:pt x="4129026" y="931203"/>
                </a:lnTo>
                <a:lnTo>
                  <a:pt x="0" y="9312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989" r="-791" b="-498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6544120" y="359082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60" y="0"/>
                </a:lnTo>
                <a:lnTo>
                  <a:pt x="1430360" y="1339236"/>
                </a:lnTo>
                <a:lnTo>
                  <a:pt x="0" y="13392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54278" y="1006678"/>
            <a:ext cx="8787399" cy="1166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99"/>
              </a:lnSpc>
            </a:pPr>
            <a:r>
              <a:rPr lang="en-US" sz="7499">
                <a:solidFill>
                  <a:srgbClr val="5D3B2A"/>
                </a:solidFill>
                <a:latin typeface="Bitter Bold"/>
              </a:rPr>
              <a:t>Coffee Land Team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72950" y="3226309"/>
            <a:ext cx="6642123" cy="3758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4299" lvl="1" indent="-382149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5D3B2A"/>
                </a:solidFill>
                <a:latin typeface="Solway"/>
              </a:rPr>
              <a:t>Sara Alsadoun</a:t>
            </a:r>
          </a:p>
          <a:p>
            <a:pPr marL="764299" lvl="1" indent="-382149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5D3B2A"/>
                </a:solidFill>
                <a:latin typeface="Solway"/>
              </a:rPr>
              <a:t>Salwa Bukhari ​</a:t>
            </a:r>
          </a:p>
          <a:p>
            <a:pPr marL="764299" lvl="1" indent="-382149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5D3B2A"/>
                </a:solidFill>
                <a:latin typeface="Solway"/>
              </a:rPr>
              <a:t>Abdulrahman Ghazwani ​</a:t>
            </a:r>
          </a:p>
          <a:p>
            <a:pPr marL="764299" lvl="1" indent="-382149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5D3B2A"/>
                </a:solidFill>
                <a:latin typeface="Solway"/>
              </a:rPr>
              <a:t>Mussab Al-bargi ​</a:t>
            </a:r>
          </a:p>
          <a:p>
            <a:pPr marL="764299" lvl="1" indent="-382149">
              <a:lnSpc>
                <a:spcPts val="4956"/>
              </a:lnSpc>
              <a:buFont typeface="Arial"/>
              <a:buChar char="•"/>
            </a:pPr>
            <a:r>
              <a:rPr lang="en-US" sz="3540">
                <a:solidFill>
                  <a:srgbClr val="5D3B2A"/>
                </a:solidFill>
                <a:latin typeface="Solway"/>
              </a:rPr>
              <a:t>Azzam Garwan</a:t>
            </a:r>
          </a:p>
          <a:p>
            <a:pPr algn="ctr">
              <a:lnSpc>
                <a:spcPts val="4956"/>
              </a:lnSpc>
            </a:pPr>
            <a:endParaRPr lang="en-US" sz="3540">
              <a:solidFill>
                <a:srgbClr val="5D3B2A"/>
              </a:solidFill>
              <a:latin typeface="Solway"/>
            </a:endParaRPr>
          </a:p>
        </p:txBody>
      </p:sp>
      <p:pic>
        <p:nvPicPr>
          <p:cNvPr id="15" name="Picture 1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B691A62-FC31-2E2E-C090-785A3F241B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71882" y="359082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6"/>
                </a:lnTo>
                <a:lnTo>
                  <a:pt x="0" y="13392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852382" y="834254"/>
            <a:ext cx="16208614" cy="1365671"/>
            <a:chOff x="0" y="0"/>
            <a:chExt cx="4268935" cy="3596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68936" cy="359683"/>
            </a:xfrm>
            <a:custGeom>
              <a:avLst/>
              <a:gdLst/>
              <a:ahLst/>
              <a:cxnLst/>
              <a:rect l="l" t="t" r="r" b="b"/>
              <a:pathLst>
                <a:path w="4268936" h="359683">
                  <a:moveTo>
                    <a:pt x="24360" y="0"/>
                  </a:moveTo>
                  <a:lnTo>
                    <a:pt x="4244576" y="0"/>
                  </a:lnTo>
                  <a:cubicBezTo>
                    <a:pt x="4258029" y="0"/>
                    <a:pt x="4268936" y="10906"/>
                    <a:pt x="4268936" y="24360"/>
                  </a:cubicBezTo>
                  <a:lnTo>
                    <a:pt x="4268936" y="335323"/>
                  </a:lnTo>
                  <a:cubicBezTo>
                    <a:pt x="4268936" y="348777"/>
                    <a:pt x="4258029" y="359683"/>
                    <a:pt x="4244576" y="359683"/>
                  </a:cubicBezTo>
                  <a:lnTo>
                    <a:pt x="24360" y="359683"/>
                  </a:lnTo>
                  <a:cubicBezTo>
                    <a:pt x="17899" y="359683"/>
                    <a:pt x="11703" y="357116"/>
                    <a:pt x="7135" y="352548"/>
                  </a:cubicBezTo>
                  <a:cubicBezTo>
                    <a:pt x="2566" y="347980"/>
                    <a:pt x="0" y="341784"/>
                    <a:pt x="0" y="335323"/>
                  </a:cubicBezTo>
                  <a:lnTo>
                    <a:pt x="0" y="24360"/>
                  </a:lnTo>
                  <a:cubicBezTo>
                    <a:pt x="0" y="10906"/>
                    <a:pt x="10906" y="0"/>
                    <a:pt x="24360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268935" cy="4073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520817" y="3190085"/>
            <a:ext cx="10813028" cy="6068215"/>
          </a:xfrm>
          <a:custGeom>
            <a:avLst/>
            <a:gdLst/>
            <a:ahLst/>
            <a:cxnLst/>
            <a:rect l="l" t="t" r="r" b="b"/>
            <a:pathLst>
              <a:path w="10813028" h="6068215">
                <a:moveTo>
                  <a:pt x="0" y="0"/>
                </a:moveTo>
                <a:lnTo>
                  <a:pt x="10813028" y="0"/>
                </a:lnTo>
                <a:lnTo>
                  <a:pt x="10813028" y="6068215"/>
                </a:lnTo>
                <a:lnTo>
                  <a:pt x="0" y="60682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8735" b="-11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328176" y="929504"/>
            <a:ext cx="15173219" cy="1161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91"/>
              </a:lnSpc>
            </a:pPr>
            <a:r>
              <a:rPr lang="en-US" sz="7406">
                <a:solidFill>
                  <a:srgbClr val="5D3B2A"/>
                </a:solidFill>
                <a:latin typeface="Bitter Bold"/>
              </a:rPr>
              <a:t>The Life Cycle of Coffee Plant</a:t>
            </a:r>
          </a:p>
        </p:txBody>
      </p:sp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920C8E0-0E95-69A3-EDF3-805C14AB32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072529" y="878757"/>
            <a:ext cx="10124684" cy="1330033"/>
            <a:chOff x="0" y="0"/>
            <a:chExt cx="2666583" cy="3502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66583" cy="350297"/>
            </a:xfrm>
            <a:custGeom>
              <a:avLst/>
              <a:gdLst/>
              <a:ahLst/>
              <a:cxnLst/>
              <a:rect l="l" t="t" r="r" b="b"/>
              <a:pathLst>
                <a:path w="2666583" h="350297">
                  <a:moveTo>
                    <a:pt x="38998" y="0"/>
                  </a:moveTo>
                  <a:lnTo>
                    <a:pt x="2627586" y="0"/>
                  </a:lnTo>
                  <a:cubicBezTo>
                    <a:pt x="2637929" y="0"/>
                    <a:pt x="2647848" y="4109"/>
                    <a:pt x="2655161" y="11422"/>
                  </a:cubicBezTo>
                  <a:cubicBezTo>
                    <a:pt x="2662475" y="18736"/>
                    <a:pt x="2666583" y="28655"/>
                    <a:pt x="2666583" y="38998"/>
                  </a:cubicBezTo>
                  <a:lnTo>
                    <a:pt x="2666583" y="311299"/>
                  </a:lnTo>
                  <a:cubicBezTo>
                    <a:pt x="2666583" y="321642"/>
                    <a:pt x="2662475" y="331561"/>
                    <a:pt x="2655161" y="338875"/>
                  </a:cubicBezTo>
                  <a:cubicBezTo>
                    <a:pt x="2647848" y="346188"/>
                    <a:pt x="2637929" y="350297"/>
                    <a:pt x="2627586" y="350297"/>
                  </a:cubicBezTo>
                  <a:lnTo>
                    <a:pt x="38998" y="350297"/>
                  </a:lnTo>
                  <a:cubicBezTo>
                    <a:pt x="28655" y="350297"/>
                    <a:pt x="18736" y="346188"/>
                    <a:pt x="11422" y="338875"/>
                  </a:cubicBezTo>
                  <a:cubicBezTo>
                    <a:pt x="4109" y="331561"/>
                    <a:pt x="0" y="321642"/>
                    <a:pt x="0" y="311299"/>
                  </a:cubicBezTo>
                  <a:lnTo>
                    <a:pt x="0" y="38998"/>
                  </a:lnTo>
                  <a:cubicBezTo>
                    <a:pt x="0" y="28655"/>
                    <a:pt x="4109" y="18736"/>
                    <a:pt x="11422" y="11422"/>
                  </a:cubicBezTo>
                  <a:cubicBezTo>
                    <a:pt x="18736" y="4109"/>
                    <a:pt x="28655" y="0"/>
                    <a:pt x="38998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666583" cy="3979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05584" y="7150324"/>
            <a:ext cx="6462346" cy="963157"/>
            <a:chOff x="0" y="0"/>
            <a:chExt cx="1702017" cy="25367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02017" cy="253671"/>
            </a:xfrm>
            <a:custGeom>
              <a:avLst/>
              <a:gdLst/>
              <a:ahLst/>
              <a:cxnLst/>
              <a:rect l="l" t="t" r="r" b="b"/>
              <a:pathLst>
                <a:path w="1702017" h="253671">
                  <a:moveTo>
                    <a:pt x="61098" y="0"/>
                  </a:moveTo>
                  <a:lnTo>
                    <a:pt x="1640919" y="0"/>
                  </a:lnTo>
                  <a:cubicBezTo>
                    <a:pt x="1674663" y="0"/>
                    <a:pt x="1702017" y="27355"/>
                    <a:pt x="1702017" y="61098"/>
                  </a:cubicBezTo>
                  <a:lnTo>
                    <a:pt x="1702017" y="192573"/>
                  </a:lnTo>
                  <a:cubicBezTo>
                    <a:pt x="1702017" y="208777"/>
                    <a:pt x="1695580" y="224318"/>
                    <a:pt x="1684122" y="235776"/>
                  </a:cubicBezTo>
                  <a:cubicBezTo>
                    <a:pt x="1672664" y="247234"/>
                    <a:pt x="1657123" y="253671"/>
                    <a:pt x="1640919" y="253671"/>
                  </a:cubicBezTo>
                  <a:lnTo>
                    <a:pt x="61098" y="253671"/>
                  </a:lnTo>
                  <a:cubicBezTo>
                    <a:pt x="44894" y="253671"/>
                    <a:pt x="29353" y="247234"/>
                    <a:pt x="17895" y="235776"/>
                  </a:cubicBezTo>
                  <a:cubicBezTo>
                    <a:pt x="6437" y="224318"/>
                    <a:pt x="0" y="208777"/>
                    <a:pt x="0" y="192573"/>
                  </a:cubicBezTo>
                  <a:lnTo>
                    <a:pt x="0" y="61098"/>
                  </a:lnTo>
                  <a:cubicBezTo>
                    <a:pt x="0" y="44894"/>
                    <a:pt x="6437" y="29353"/>
                    <a:pt x="17895" y="17895"/>
                  </a:cubicBezTo>
                  <a:cubicBezTo>
                    <a:pt x="29353" y="6437"/>
                    <a:pt x="44894" y="0"/>
                    <a:pt x="61098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02017" cy="30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121624" y="7060257"/>
            <a:ext cx="1142825" cy="114282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6275219" y="7214085"/>
            <a:ext cx="835635" cy="835635"/>
          </a:xfrm>
          <a:custGeom>
            <a:avLst/>
            <a:gdLst/>
            <a:ahLst/>
            <a:cxnLst/>
            <a:rect l="l" t="t" r="r" b="b"/>
            <a:pathLst>
              <a:path w="835635" h="835635">
                <a:moveTo>
                  <a:pt x="0" y="0"/>
                </a:moveTo>
                <a:lnTo>
                  <a:pt x="835635" y="0"/>
                </a:lnTo>
                <a:lnTo>
                  <a:pt x="835635" y="835636"/>
                </a:lnTo>
                <a:lnTo>
                  <a:pt x="0" y="8356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2" name="Group 12"/>
          <p:cNvGrpSpPr/>
          <p:nvPr/>
        </p:nvGrpSpPr>
        <p:grpSpPr>
          <a:xfrm>
            <a:off x="6560570" y="5835191"/>
            <a:ext cx="6462346" cy="963157"/>
            <a:chOff x="0" y="0"/>
            <a:chExt cx="1702017" cy="25367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02017" cy="253671"/>
            </a:xfrm>
            <a:custGeom>
              <a:avLst/>
              <a:gdLst/>
              <a:ahLst/>
              <a:cxnLst/>
              <a:rect l="l" t="t" r="r" b="b"/>
              <a:pathLst>
                <a:path w="1702017" h="253671">
                  <a:moveTo>
                    <a:pt x="61098" y="0"/>
                  </a:moveTo>
                  <a:lnTo>
                    <a:pt x="1640919" y="0"/>
                  </a:lnTo>
                  <a:cubicBezTo>
                    <a:pt x="1674663" y="0"/>
                    <a:pt x="1702017" y="27355"/>
                    <a:pt x="1702017" y="61098"/>
                  </a:cubicBezTo>
                  <a:lnTo>
                    <a:pt x="1702017" y="192573"/>
                  </a:lnTo>
                  <a:cubicBezTo>
                    <a:pt x="1702017" y="208777"/>
                    <a:pt x="1695580" y="224318"/>
                    <a:pt x="1684122" y="235776"/>
                  </a:cubicBezTo>
                  <a:cubicBezTo>
                    <a:pt x="1672664" y="247234"/>
                    <a:pt x="1657123" y="253671"/>
                    <a:pt x="1640919" y="253671"/>
                  </a:cubicBezTo>
                  <a:lnTo>
                    <a:pt x="61098" y="253671"/>
                  </a:lnTo>
                  <a:cubicBezTo>
                    <a:pt x="44894" y="253671"/>
                    <a:pt x="29353" y="247234"/>
                    <a:pt x="17895" y="235776"/>
                  </a:cubicBezTo>
                  <a:cubicBezTo>
                    <a:pt x="6437" y="224318"/>
                    <a:pt x="0" y="208777"/>
                    <a:pt x="0" y="192573"/>
                  </a:cubicBezTo>
                  <a:lnTo>
                    <a:pt x="0" y="61098"/>
                  </a:lnTo>
                  <a:cubicBezTo>
                    <a:pt x="0" y="44894"/>
                    <a:pt x="6437" y="29353"/>
                    <a:pt x="17895" y="17895"/>
                  </a:cubicBezTo>
                  <a:cubicBezTo>
                    <a:pt x="29353" y="6437"/>
                    <a:pt x="44894" y="0"/>
                    <a:pt x="61098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702017" cy="30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076610" y="5745124"/>
            <a:ext cx="1142825" cy="114282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6263277" y="5932023"/>
            <a:ext cx="769493" cy="769493"/>
          </a:xfrm>
          <a:custGeom>
            <a:avLst/>
            <a:gdLst/>
            <a:ahLst/>
            <a:cxnLst/>
            <a:rect l="l" t="t" r="r" b="b"/>
            <a:pathLst>
              <a:path w="769493" h="769493">
                <a:moveTo>
                  <a:pt x="0" y="0"/>
                </a:moveTo>
                <a:lnTo>
                  <a:pt x="769492" y="0"/>
                </a:lnTo>
                <a:lnTo>
                  <a:pt x="769492" y="769493"/>
                </a:lnTo>
                <a:lnTo>
                  <a:pt x="0" y="76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395384" y="5628683"/>
            <a:ext cx="5409424" cy="3599726"/>
          </a:xfrm>
          <a:custGeom>
            <a:avLst/>
            <a:gdLst/>
            <a:ahLst/>
            <a:cxnLst/>
            <a:rect l="l" t="t" r="r" b="b"/>
            <a:pathLst>
              <a:path w="5409424" h="3599726">
                <a:moveTo>
                  <a:pt x="0" y="0"/>
                </a:moveTo>
                <a:lnTo>
                  <a:pt x="5409425" y="0"/>
                </a:lnTo>
                <a:lnTo>
                  <a:pt x="5409425" y="3599726"/>
                </a:lnTo>
                <a:lnTo>
                  <a:pt x="0" y="35997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4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1066800" y="2818052"/>
            <a:ext cx="14924144" cy="27647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631"/>
              </a:lnSpc>
            </a:pPr>
            <a:r>
              <a:rPr lang="en-US" sz="2437" dirty="0">
                <a:solidFill>
                  <a:srgbClr val="5D3B2A"/>
                </a:solidFill>
                <a:latin typeface="Solway"/>
              </a:rPr>
              <a:t>The AI solution for coffee farming enhances the income of Saudi coffee </a:t>
            </a:r>
            <a:r>
              <a:rPr lang="en-US" sz="2437" dirty="0" err="1">
                <a:solidFill>
                  <a:srgbClr val="5D3B2A"/>
                </a:solidFill>
                <a:latin typeface="Solway"/>
              </a:rPr>
              <a:t>farmers,elevates</a:t>
            </a:r>
            <a:r>
              <a:rPr lang="en-US" sz="2437" dirty="0">
                <a:solidFill>
                  <a:srgbClr val="5D3B2A"/>
                </a:solidFill>
                <a:latin typeface="Solway"/>
              </a:rPr>
              <a:t> the country's global standing in the coffee market, and creates a unique Saudi coffee identity. </a:t>
            </a:r>
          </a:p>
          <a:p>
            <a:pPr algn="just">
              <a:lnSpc>
                <a:spcPts val="4631"/>
              </a:lnSpc>
            </a:pPr>
            <a:r>
              <a:rPr lang="en-US" sz="2437" dirty="0">
                <a:solidFill>
                  <a:srgbClr val="5D3B2A"/>
                </a:solidFill>
                <a:latin typeface="Solway"/>
              </a:rPr>
              <a:t>Aligned with Vision 2030, it contributes to economic diversification and sustainable development, </a:t>
            </a:r>
          </a:p>
          <a:p>
            <a:pPr algn="just">
              <a:lnSpc>
                <a:spcPts val="4631"/>
              </a:lnSpc>
            </a:pPr>
            <a:r>
              <a:rPr lang="en-US" sz="2437" dirty="0">
                <a:solidFill>
                  <a:srgbClr val="5D3B2A"/>
                </a:solidFill>
                <a:latin typeface="Solway"/>
              </a:rPr>
              <a:t>supporting Saudi Arabia's vision for a prosperous future.</a:t>
            </a:r>
          </a:p>
          <a:p>
            <a:pPr algn="just">
              <a:lnSpc>
                <a:spcPts val="3429"/>
              </a:lnSpc>
            </a:pPr>
            <a:endParaRPr lang="en-US" sz="2437" dirty="0">
              <a:solidFill>
                <a:srgbClr val="5D3B2A"/>
              </a:solidFill>
              <a:latin typeface="Solway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815037" y="1006678"/>
            <a:ext cx="12832218" cy="1166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99"/>
              </a:lnSpc>
            </a:pPr>
            <a:r>
              <a:rPr lang="en-US" sz="7499">
                <a:solidFill>
                  <a:srgbClr val="5D3B2A"/>
                </a:solidFill>
                <a:latin typeface="Bitter Bold"/>
              </a:rPr>
              <a:t>Vision 2030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264449" y="7350915"/>
            <a:ext cx="5803481" cy="50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dirty="0">
                <a:solidFill>
                  <a:srgbClr val="5D3B2A"/>
                </a:solidFill>
                <a:latin typeface="Solway Bold"/>
              </a:rPr>
              <a:t> Saudi Arabian Identity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219436" y="5949315"/>
            <a:ext cx="4731843" cy="1028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5D3B2A"/>
                </a:solidFill>
                <a:latin typeface="Solway Bold"/>
              </a:rPr>
              <a:t>Prosperous Economy </a:t>
            </a:r>
          </a:p>
          <a:p>
            <a:pPr algn="ctr">
              <a:lnSpc>
                <a:spcPts val="4199"/>
              </a:lnSpc>
              <a:spcBef>
                <a:spcPct val="0"/>
              </a:spcBef>
            </a:pPr>
            <a:endParaRPr lang="en-US" sz="2999">
              <a:solidFill>
                <a:srgbClr val="5D3B2A"/>
              </a:solidFill>
              <a:latin typeface="Solway Bold"/>
            </a:endParaRPr>
          </a:p>
        </p:txBody>
      </p:sp>
      <p:pic>
        <p:nvPicPr>
          <p:cNvPr id="30" name="Picture 2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7B48C8A-C8DD-E5AE-9FC0-22F9303A4C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372102" y="2137432"/>
            <a:ext cx="2812091" cy="2682216"/>
            <a:chOff x="0" y="0"/>
            <a:chExt cx="6324600" cy="6032500"/>
          </a:xfrm>
        </p:grpSpPr>
        <p:sp>
          <p:nvSpPr>
            <p:cNvPr id="3" name="Freeform 3"/>
            <p:cNvSpPr/>
            <p:nvPr/>
          </p:nvSpPr>
          <p:spPr>
            <a:xfrm>
              <a:off x="127000" y="127000"/>
              <a:ext cx="6070600" cy="5778500"/>
            </a:xfrm>
            <a:custGeom>
              <a:avLst/>
              <a:gdLst/>
              <a:ahLst/>
              <a:cxnLst/>
              <a:rect l="l" t="t" r="r" b="b"/>
              <a:pathLst>
                <a:path w="6070600" h="5778500">
                  <a:moveTo>
                    <a:pt x="0" y="0"/>
                  </a:moveTo>
                  <a:lnTo>
                    <a:pt x="6070600" y="0"/>
                  </a:lnTo>
                  <a:lnTo>
                    <a:pt x="6070600" y="5778500"/>
                  </a:lnTo>
                  <a:lnTo>
                    <a:pt x="0" y="5778500"/>
                  </a:lnTo>
                  <a:close/>
                </a:path>
              </a:pathLst>
            </a:custGeom>
            <a:blipFill>
              <a:blip r:embed="rId2"/>
              <a:stretch>
                <a:fillRect l="-21355" r="-2135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6324600" cy="6032500"/>
            </a:xfrm>
            <a:custGeom>
              <a:avLst/>
              <a:gdLst/>
              <a:ahLst/>
              <a:cxnLst/>
              <a:rect l="l" t="t" r="r" b="b"/>
              <a:pathLst>
                <a:path w="6324600" h="6032500">
                  <a:moveTo>
                    <a:pt x="6324600" y="6032500"/>
                  </a:moveTo>
                  <a:lnTo>
                    <a:pt x="0" y="6032500"/>
                  </a:lnTo>
                  <a:lnTo>
                    <a:pt x="0" y="0"/>
                  </a:lnTo>
                  <a:lnTo>
                    <a:pt x="6324600" y="0"/>
                  </a:lnTo>
                  <a:lnTo>
                    <a:pt x="6324600" y="6032500"/>
                  </a:lnTo>
                  <a:close/>
                  <a:moveTo>
                    <a:pt x="127000" y="5905500"/>
                  </a:moveTo>
                  <a:lnTo>
                    <a:pt x="6197600" y="5905500"/>
                  </a:lnTo>
                  <a:lnTo>
                    <a:pt x="6197600" y="127000"/>
                  </a:lnTo>
                  <a:lnTo>
                    <a:pt x="127000" y="127000"/>
                  </a:lnTo>
                  <a:lnTo>
                    <a:pt x="127000" y="5905500"/>
                  </a:lnTo>
                  <a:close/>
                </a:path>
              </a:pathLst>
            </a:custGeom>
            <a:solidFill>
              <a:srgbClr val="CFAD8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3485904" y="4298099"/>
            <a:ext cx="2894555" cy="2760871"/>
            <a:chOff x="0" y="0"/>
            <a:chExt cx="6324600" cy="6032500"/>
          </a:xfrm>
        </p:grpSpPr>
        <p:sp>
          <p:nvSpPr>
            <p:cNvPr id="6" name="Freeform 6"/>
            <p:cNvSpPr/>
            <p:nvPr/>
          </p:nvSpPr>
          <p:spPr>
            <a:xfrm>
              <a:off x="127000" y="127000"/>
              <a:ext cx="6070600" cy="5778500"/>
            </a:xfrm>
            <a:custGeom>
              <a:avLst/>
              <a:gdLst/>
              <a:ahLst/>
              <a:cxnLst/>
              <a:rect l="l" t="t" r="r" b="b"/>
              <a:pathLst>
                <a:path w="6070600" h="5778500">
                  <a:moveTo>
                    <a:pt x="0" y="0"/>
                  </a:moveTo>
                  <a:lnTo>
                    <a:pt x="6070600" y="0"/>
                  </a:lnTo>
                  <a:lnTo>
                    <a:pt x="6070600" y="5778500"/>
                  </a:lnTo>
                  <a:lnTo>
                    <a:pt x="0" y="5778500"/>
                  </a:lnTo>
                  <a:close/>
                </a:path>
              </a:pathLst>
            </a:custGeom>
            <a:blipFill>
              <a:blip r:embed="rId3"/>
              <a:stretch>
                <a:fillRect l="-21502" r="-2150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6324600" cy="6032500"/>
            </a:xfrm>
            <a:custGeom>
              <a:avLst/>
              <a:gdLst/>
              <a:ahLst/>
              <a:cxnLst/>
              <a:rect l="l" t="t" r="r" b="b"/>
              <a:pathLst>
                <a:path w="6324600" h="6032500">
                  <a:moveTo>
                    <a:pt x="6324600" y="6032500"/>
                  </a:moveTo>
                  <a:lnTo>
                    <a:pt x="0" y="6032500"/>
                  </a:lnTo>
                  <a:lnTo>
                    <a:pt x="0" y="0"/>
                  </a:lnTo>
                  <a:lnTo>
                    <a:pt x="6324600" y="0"/>
                  </a:lnTo>
                  <a:lnTo>
                    <a:pt x="6324600" y="6032500"/>
                  </a:lnTo>
                  <a:close/>
                  <a:moveTo>
                    <a:pt x="127000" y="5905500"/>
                  </a:moveTo>
                  <a:lnTo>
                    <a:pt x="6197600" y="5905500"/>
                  </a:lnTo>
                  <a:lnTo>
                    <a:pt x="6197600" y="127000"/>
                  </a:lnTo>
                  <a:lnTo>
                    <a:pt x="127000" y="127000"/>
                  </a:lnTo>
                  <a:lnTo>
                    <a:pt x="127000" y="5905500"/>
                  </a:lnTo>
                  <a:close/>
                </a:path>
              </a:pathLst>
            </a:custGeom>
            <a:solidFill>
              <a:srgbClr val="CFAD8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289638" y="6194471"/>
            <a:ext cx="2894555" cy="2760871"/>
            <a:chOff x="0" y="0"/>
            <a:chExt cx="6324600" cy="6032500"/>
          </a:xfrm>
        </p:grpSpPr>
        <p:sp>
          <p:nvSpPr>
            <p:cNvPr id="9" name="Freeform 9"/>
            <p:cNvSpPr/>
            <p:nvPr/>
          </p:nvSpPr>
          <p:spPr>
            <a:xfrm>
              <a:off x="127000" y="127000"/>
              <a:ext cx="6070600" cy="5778500"/>
            </a:xfrm>
            <a:custGeom>
              <a:avLst/>
              <a:gdLst/>
              <a:ahLst/>
              <a:cxnLst/>
              <a:rect l="l" t="t" r="r" b="b"/>
              <a:pathLst>
                <a:path w="6070600" h="5778500">
                  <a:moveTo>
                    <a:pt x="0" y="0"/>
                  </a:moveTo>
                  <a:lnTo>
                    <a:pt x="6070600" y="0"/>
                  </a:lnTo>
                  <a:lnTo>
                    <a:pt x="6070600" y="5778500"/>
                  </a:lnTo>
                  <a:lnTo>
                    <a:pt x="0" y="5778500"/>
                  </a:lnTo>
                  <a:close/>
                </a:path>
              </a:pathLst>
            </a:custGeom>
            <a:blipFill>
              <a:blip r:embed="rId4"/>
              <a:stretch>
                <a:fillRect l="-21542" r="-2154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0"/>
              <a:ext cx="6324600" cy="6032500"/>
            </a:xfrm>
            <a:custGeom>
              <a:avLst/>
              <a:gdLst/>
              <a:ahLst/>
              <a:cxnLst/>
              <a:rect l="l" t="t" r="r" b="b"/>
              <a:pathLst>
                <a:path w="6324600" h="6032500">
                  <a:moveTo>
                    <a:pt x="6324600" y="6032500"/>
                  </a:moveTo>
                  <a:lnTo>
                    <a:pt x="0" y="6032500"/>
                  </a:lnTo>
                  <a:lnTo>
                    <a:pt x="0" y="0"/>
                  </a:lnTo>
                  <a:lnTo>
                    <a:pt x="6324600" y="0"/>
                  </a:lnTo>
                  <a:lnTo>
                    <a:pt x="6324600" y="6032500"/>
                  </a:lnTo>
                  <a:close/>
                  <a:moveTo>
                    <a:pt x="127000" y="5905500"/>
                  </a:moveTo>
                  <a:lnTo>
                    <a:pt x="6197600" y="5905500"/>
                  </a:lnTo>
                  <a:lnTo>
                    <a:pt x="6197600" y="127000"/>
                  </a:lnTo>
                  <a:lnTo>
                    <a:pt x="127000" y="127000"/>
                  </a:lnTo>
                  <a:lnTo>
                    <a:pt x="127000" y="5905500"/>
                  </a:lnTo>
                  <a:close/>
                </a:path>
              </a:pathLst>
            </a:custGeom>
            <a:solidFill>
              <a:srgbClr val="CFAD80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537590" y="298960"/>
            <a:ext cx="11179602" cy="1289471"/>
            <a:chOff x="0" y="0"/>
            <a:chExt cx="2944422" cy="33961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944422" cy="339614"/>
            </a:xfrm>
            <a:custGeom>
              <a:avLst/>
              <a:gdLst/>
              <a:ahLst/>
              <a:cxnLst/>
              <a:rect l="l" t="t" r="r" b="b"/>
              <a:pathLst>
                <a:path w="2944422" h="339614">
                  <a:moveTo>
                    <a:pt x="35318" y="0"/>
                  </a:moveTo>
                  <a:lnTo>
                    <a:pt x="2909104" y="0"/>
                  </a:lnTo>
                  <a:cubicBezTo>
                    <a:pt x="2918471" y="0"/>
                    <a:pt x="2927454" y="3721"/>
                    <a:pt x="2934077" y="10344"/>
                  </a:cubicBezTo>
                  <a:cubicBezTo>
                    <a:pt x="2940701" y="16968"/>
                    <a:pt x="2944422" y="25951"/>
                    <a:pt x="2944422" y="35318"/>
                  </a:cubicBezTo>
                  <a:lnTo>
                    <a:pt x="2944422" y="304296"/>
                  </a:lnTo>
                  <a:cubicBezTo>
                    <a:pt x="2944422" y="313663"/>
                    <a:pt x="2940701" y="322646"/>
                    <a:pt x="2934077" y="329269"/>
                  </a:cubicBezTo>
                  <a:cubicBezTo>
                    <a:pt x="2927454" y="335893"/>
                    <a:pt x="2918471" y="339614"/>
                    <a:pt x="2909104" y="339614"/>
                  </a:cubicBezTo>
                  <a:lnTo>
                    <a:pt x="35318" y="339614"/>
                  </a:lnTo>
                  <a:cubicBezTo>
                    <a:pt x="25951" y="339614"/>
                    <a:pt x="16968" y="335893"/>
                    <a:pt x="10344" y="329269"/>
                  </a:cubicBezTo>
                  <a:cubicBezTo>
                    <a:pt x="3721" y="322646"/>
                    <a:pt x="0" y="313663"/>
                    <a:pt x="0" y="304296"/>
                  </a:cubicBezTo>
                  <a:lnTo>
                    <a:pt x="0" y="35318"/>
                  </a:lnTo>
                  <a:cubicBezTo>
                    <a:pt x="0" y="25951"/>
                    <a:pt x="3721" y="16968"/>
                    <a:pt x="10344" y="10344"/>
                  </a:cubicBezTo>
                  <a:cubicBezTo>
                    <a:pt x="16968" y="3721"/>
                    <a:pt x="25951" y="0"/>
                    <a:pt x="35318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2944422" cy="3872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730020" y="421618"/>
            <a:ext cx="4042610" cy="1166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99"/>
              </a:lnSpc>
            </a:pPr>
            <a:r>
              <a:rPr lang="en-US" sz="7499">
                <a:solidFill>
                  <a:srgbClr val="5D3B2A"/>
                </a:solidFill>
                <a:latin typeface="Bitter Bold"/>
              </a:rPr>
              <a:t>Problem</a:t>
            </a:r>
          </a:p>
        </p:txBody>
      </p:sp>
      <p:sp>
        <p:nvSpPr>
          <p:cNvPr id="15" name="Freeform 15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6" name="Group 16"/>
          <p:cNvGrpSpPr/>
          <p:nvPr/>
        </p:nvGrpSpPr>
        <p:grpSpPr>
          <a:xfrm>
            <a:off x="1740397" y="5339412"/>
            <a:ext cx="4919433" cy="678246"/>
            <a:chOff x="0" y="0"/>
            <a:chExt cx="1839921" cy="25367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839921" cy="253671"/>
            </a:xfrm>
            <a:custGeom>
              <a:avLst/>
              <a:gdLst/>
              <a:ahLst/>
              <a:cxnLst/>
              <a:rect l="l" t="t" r="r" b="b"/>
              <a:pathLst>
                <a:path w="1839921" h="253671">
                  <a:moveTo>
                    <a:pt x="80261" y="0"/>
                  </a:moveTo>
                  <a:lnTo>
                    <a:pt x="1759660" y="0"/>
                  </a:lnTo>
                  <a:cubicBezTo>
                    <a:pt x="1780946" y="0"/>
                    <a:pt x="1801361" y="8456"/>
                    <a:pt x="1816413" y="23508"/>
                  </a:cubicBezTo>
                  <a:cubicBezTo>
                    <a:pt x="1831465" y="38560"/>
                    <a:pt x="1839921" y="58974"/>
                    <a:pt x="1839921" y="80261"/>
                  </a:cubicBezTo>
                  <a:lnTo>
                    <a:pt x="1839921" y="173410"/>
                  </a:lnTo>
                  <a:cubicBezTo>
                    <a:pt x="1839921" y="217737"/>
                    <a:pt x="1803987" y="253671"/>
                    <a:pt x="1759660" y="253671"/>
                  </a:cubicBezTo>
                  <a:lnTo>
                    <a:pt x="80261" y="253671"/>
                  </a:lnTo>
                  <a:cubicBezTo>
                    <a:pt x="58974" y="253671"/>
                    <a:pt x="38560" y="245215"/>
                    <a:pt x="23508" y="230163"/>
                  </a:cubicBezTo>
                  <a:cubicBezTo>
                    <a:pt x="8456" y="215111"/>
                    <a:pt x="0" y="194697"/>
                    <a:pt x="0" y="173410"/>
                  </a:cubicBezTo>
                  <a:lnTo>
                    <a:pt x="0" y="80261"/>
                  </a:lnTo>
                  <a:cubicBezTo>
                    <a:pt x="0" y="58974"/>
                    <a:pt x="8456" y="38560"/>
                    <a:pt x="23508" y="23508"/>
                  </a:cubicBezTo>
                  <a:cubicBezTo>
                    <a:pt x="38560" y="8456"/>
                    <a:pt x="58974" y="0"/>
                    <a:pt x="80261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1839921" cy="30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714091" y="3478540"/>
            <a:ext cx="4972044" cy="678246"/>
            <a:chOff x="0" y="0"/>
            <a:chExt cx="1859597" cy="25367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859597" cy="253671"/>
            </a:xfrm>
            <a:custGeom>
              <a:avLst/>
              <a:gdLst/>
              <a:ahLst/>
              <a:cxnLst/>
              <a:rect l="l" t="t" r="r" b="b"/>
              <a:pathLst>
                <a:path w="1859597" h="253671">
                  <a:moveTo>
                    <a:pt x="79412" y="0"/>
                  </a:moveTo>
                  <a:lnTo>
                    <a:pt x="1780186" y="0"/>
                  </a:lnTo>
                  <a:cubicBezTo>
                    <a:pt x="1824044" y="0"/>
                    <a:pt x="1859597" y="35554"/>
                    <a:pt x="1859597" y="79412"/>
                  </a:cubicBezTo>
                  <a:lnTo>
                    <a:pt x="1859597" y="174259"/>
                  </a:lnTo>
                  <a:cubicBezTo>
                    <a:pt x="1859597" y="195321"/>
                    <a:pt x="1851231" y="215519"/>
                    <a:pt x="1836338" y="230412"/>
                  </a:cubicBezTo>
                  <a:cubicBezTo>
                    <a:pt x="1821446" y="245305"/>
                    <a:pt x="1801247" y="253671"/>
                    <a:pt x="1780186" y="253671"/>
                  </a:cubicBezTo>
                  <a:lnTo>
                    <a:pt x="79412" y="253671"/>
                  </a:lnTo>
                  <a:cubicBezTo>
                    <a:pt x="58350" y="253671"/>
                    <a:pt x="38152" y="245305"/>
                    <a:pt x="23259" y="230412"/>
                  </a:cubicBezTo>
                  <a:cubicBezTo>
                    <a:pt x="8367" y="215519"/>
                    <a:pt x="0" y="195321"/>
                    <a:pt x="0" y="174259"/>
                  </a:cubicBezTo>
                  <a:lnTo>
                    <a:pt x="0" y="79412"/>
                  </a:lnTo>
                  <a:cubicBezTo>
                    <a:pt x="0" y="58350"/>
                    <a:pt x="8367" y="38152"/>
                    <a:pt x="23259" y="23259"/>
                  </a:cubicBezTo>
                  <a:cubicBezTo>
                    <a:pt x="38152" y="8367"/>
                    <a:pt x="58350" y="0"/>
                    <a:pt x="79412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1859597" cy="30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984970" y="5383583"/>
            <a:ext cx="2471352" cy="523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5"/>
              </a:lnSpc>
            </a:pPr>
            <a:r>
              <a:rPr lang="en-US" sz="3025">
                <a:solidFill>
                  <a:srgbClr val="5D3B2A"/>
                </a:solidFill>
                <a:latin typeface="Solway"/>
              </a:rPr>
              <a:t>Pests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434735" y="3530969"/>
            <a:ext cx="4095785" cy="523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35"/>
              </a:lnSpc>
            </a:pPr>
            <a:r>
              <a:rPr lang="en-US" sz="3025">
                <a:solidFill>
                  <a:srgbClr val="5D3B2A"/>
                </a:solidFill>
                <a:latin typeface="Solway"/>
              </a:rPr>
              <a:t>Coffee Leaf Diseases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714091" y="3503727"/>
            <a:ext cx="684110" cy="577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5"/>
              </a:lnSpc>
            </a:pPr>
            <a:r>
              <a:rPr lang="en-US" sz="3382">
                <a:solidFill>
                  <a:srgbClr val="8F7E75"/>
                </a:solidFill>
                <a:latin typeface="Solway Bold"/>
              </a:rPr>
              <a:t>01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873734" y="5391841"/>
            <a:ext cx="684110" cy="577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5"/>
              </a:lnSpc>
            </a:pPr>
            <a:r>
              <a:rPr lang="en-US" sz="3382">
                <a:solidFill>
                  <a:srgbClr val="8F7E75"/>
                </a:solidFill>
                <a:latin typeface="Solway Bold"/>
              </a:rPr>
              <a:t>02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714091" y="7200284"/>
            <a:ext cx="4919433" cy="678246"/>
            <a:chOff x="0" y="0"/>
            <a:chExt cx="1839921" cy="25367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39921" cy="253671"/>
            </a:xfrm>
            <a:custGeom>
              <a:avLst/>
              <a:gdLst/>
              <a:ahLst/>
              <a:cxnLst/>
              <a:rect l="l" t="t" r="r" b="b"/>
              <a:pathLst>
                <a:path w="1839921" h="253671">
                  <a:moveTo>
                    <a:pt x="80261" y="0"/>
                  </a:moveTo>
                  <a:lnTo>
                    <a:pt x="1759660" y="0"/>
                  </a:lnTo>
                  <a:cubicBezTo>
                    <a:pt x="1780946" y="0"/>
                    <a:pt x="1801361" y="8456"/>
                    <a:pt x="1816413" y="23508"/>
                  </a:cubicBezTo>
                  <a:cubicBezTo>
                    <a:pt x="1831465" y="38560"/>
                    <a:pt x="1839921" y="58974"/>
                    <a:pt x="1839921" y="80261"/>
                  </a:cubicBezTo>
                  <a:lnTo>
                    <a:pt x="1839921" y="173410"/>
                  </a:lnTo>
                  <a:cubicBezTo>
                    <a:pt x="1839921" y="217737"/>
                    <a:pt x="1803987" y="253671"/>
                    <a:pt x="1759660" y="253671"/>
                  </a:cubicBezTo>
                  <a:lnTo>
                    <a:pt x="80261" y="253671"/>
                  </a:lnTo>
                  <a:cubicBezTo>
                    <a:pt x="58974" y="253671"/>
                    <a:pt x="38560" y="245215"/>
                    <a:pt x="23508" y="230163"/>
                  </a:cubicBezTo>
                  <a:cubicBezTo>
                    <a:pt x="8456" y="215111"/>
                    <a:pt x="0" y="194697"/>
                    <a:pt x="0" y="173410"/>
                  </a:cubicBezTo>
                  <a:lnTo>
                    <a:pt x="0" y="80261"/>
                  </a:lnTo>
                  <a:cubicBezTo>
                    <a:pt x="0" y="58974"/>
                    <a:pt x="8456" y="38560"/>
                    <a:pt x="23508" y="23508"/>
                  </a:cubicBezTo>
                  <a:cubicBezTo>
                    <a:pt x="38560" y="8456"/>
                    <a:pt x="58974" y="0"/>
                    <a:pt x="80261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1839921" cy="30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984970" y="7279955"/>
            <a:ext cx="3657042" cy="523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5"/>
              </a:lnSpc>
            </a:pPr>
            <a:r>
              <a:rPr lang="en-US" sz="3025">
                <a:solidFill>
                  <a:srgbClr val="5D3B2A"/>
                </a:solidFill>
                <a:latin typeface="Solway"/>
              </a:rPr>
              <a:t>Coffee Fruit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847429" y="7252713"/>
            <a:ext cx="684110" cy="577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5"/>
              </a:lnSpc>
            </a:pPr>
            <a:r>
              <a:rPr lang="en-US" sz="3382">
                <a:solidFill>
                  <a:srgbClr val="8F7E75"/>
                </a:solidFill>
                <a:latin typeface="Solway Bold"/>
              </a:rPr>
              <a:t>03</a:t>
            </a:r>
          </a:p>
        </p:txBody>
      </p:sp>
      <p:pic>
        <p:nvPicPr>
          <p:cNvPr id="37" name="Picture 3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0A0BE43F-CFA9-E93F-00AA-F29B2BE4D6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86263" y="4359905"/>
            <a:ext cx="2860821" cy="286082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EBD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4547328" y="5177769"/>
            <a:ext cx="1138690" cy="1111646"/>
          </a:xfrm>
          <a:custGeom>
            <a:avLst/>
            <a:gdLst/>
            <a:ahLst/>
            <a:cxnLst/>
            <a:rect l="l" t="t" r="r" b="b"/>
            <a:pathLst>
              <a:path w="1138690" h="1111646">
                <a:moveTo>
                  <a:pt x="0" y="0"/>
                </a:moveTo>
                <a:lnTo>
                  <a:pt x="1138690" y="0"/>
                </a:lnTo>
                <a:lnTo>
                  <a:pt x="1138690" y="1111646"/>
                </a:lnTo>
                <a:lnTo>
                  <a:pt x="0" y="1111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0501712" y="1899145"/>
            <a:ext cx="3117875" cy="311787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EBD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1467897" y="3035011"/>
            <a:ext cx="928451" cy="837927"/>
          </a:xfrm>
          <a:custGeom>
            <a:avLst/>
            <a:gdLst/>
            <a:ahLst/>
            <a:cxnLst/>
            <a:rect l="l" t="t" r="r" b="b"/>
            <a:pathLst>
              <a:path w="928451" h="837927">
                <a:moveTo>
                  <a:pt x="0" y="0"/>
                </a:moveTo>
                <a:lnTo>
                  <a:pt x="928451" y="0"/>
                </a:lnTo>
                <a:lnTo>
                  <a:pt x="928451" y="837927"/>
                </a:lnTo>
                <a:lnTo>
                  <a:pt x="0" y="8379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-1089843" y="825547"/>
            <a:ext cx="9144499" cy="1328737"/>
            <a:chOff x="0" y="0"/>
            <a:chExt cx="2408428" cy="34995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08428" cy="349956"/>
            </a:xfrm>
            <a:custGeom>
              <a:avLst/>
              <a:gdLst/>
              <a:ahLst/>
              <a:cxnLst/>
              <a:rect l="l" t="t" r="r" b="b"/>
              <a:pathLst>
                <a:path w="2408428" h="349956">
                  <a:moveTo>
                    <a:pt x="43178" y="0"/>
                  </a:moveTo>
                  <a:lnTo>
                    <a:pt x="2365250" y="0"/>
                  </a:lnTo>
                  <a:cubicBezTo>
                    <a:pt x="2389096" y="0"/>
                    <a:pt x="2408428" y="19331"/>
                    <a:pt x="2408428" y="43178"/>
                  </a:cubicBezTo>
                  <a:lnTo>
                    <a:pt x="2408428" y="306778"/>
                  </a:lnTo>
                  <a:cubicBezTo>
                    <a:pt x="2408428" y="318229"/>
                    <a:pt x="2403878" y="329212"/>
                    <a:pt x="2395781" y="337309"/>
                  </a:cubicBezTo>
                  <a:cubicBezTo>
                    <a:pt x="2387684" y="345406"/>
                    <a:pt x="2376701" y="349956"/>
                    <a:pt x="2365250" y="349956"/>
                  </a:cubicBezTo>
                  <a:lnTo>
                    <a:pt x="43178" y="349956"/>
                  </a:lnTo>
                  <a:cubicBezTo>
                    <a:pt x="19331" y="349956"/>
                    <a:pt x="0" y="330624"/>
                    <a:pt x="0" y="306778"/>
                  </a:cubicBezTo>
                  <a:lnTo>
                    <a:pt x="0" y="43178"/>
                  </a:lnTo>
                  <a:cubicBezTo>
                    <a:pt x="0" y="19331"/>
                    <a:pt x="19331" y="0"/>
                    <a:pt x="43178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2408428" cy="3975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06379" y="2805123"/>
            <a:ext cx="4919433" cy="678246"/>
            <a:chOff x="0" y="0"/>
            <a:chExt cx="1839921" cy="25367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839921" cy="253671"/>
            </a:xfrm>
            <a:custGeom>
              <a:avLst/>
              <a:gdLst/>
              <a:ahLst/>
              <a:cxnLst/>
              <a:rect l="l" t="t" r="r" b="b"/>
              <a:pathLst>
                <a:path w="1839921" h="253671">
                  <a:moveTo>
                    <a:pt x="80261" y="0"/>
                  </a:moveTo>
                  <a:lnTo>
                    <a:pt x="1759660" y="0"/>
                  </a:lnTo>
                  <a:cubicBezTo>
                    <a:pt x="1780946" y="0"/>
                    <a:pt x="1801361" y="8456"/>
                    <a:pt x="1816413" y="23508"/>
                  </a:cubicBezTo>
                  <a:cubicBezTo>
                    <a:pt x="1831465" y="38560"/>
                    <a:pt x="1839921" y="58974"/>
                    <a:pt x="1839921" y="80261"/>
                  </a:cubicBezTo>
                  <a:lnTo>
                    <a:pt x="1839921" y="173410"/>
                  </a:lnTo>
                  <a:cubicBezTo>
                    <a:pt x="1839921" y="217737"/>
                    <a:pt x="1803987" y="253671"/>
                    <a:pt x="1759660" y="253671"/>
                  </a:cubicBezTo>
                  <a:lnTo>
                    <a:pt x="80261" y="253671"/>
                  </a:lnTo>
                  <a:cubicBezTo>
                    <a:pt x="58974" y="253671"/>
                    <a:pt x="38560" y="245215"/>
                    <a:pt x="23508" y="230163"/>
                  </a:cubicBezTo>
                  <a:cubicBezTo>
                    <a:pt x="8456" y="215111"/>
                    <a:pt x="0" y="194697"/>
                    <a:pt x="0" y="173410"/>
                  </a:cubicBezTo>
                  <a:lnTo>
                    <a:pt x="0" y="80261"/>
                  </a:lnTo>
                  <a:cubicBezTo>
                    <a:pt x="0" y="58974"/>
                    <a:pt x="8456" y="38560"/>
                    <a:pt x="23508" y="23508"/>
                  </a:cubicBezTo>
                  <a:cubicBezTo>
                    <a:pt x="38560" y="8456"/>
                    <a:pt x="58974" y="0"/>
                    <a:pt x="80261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839921" cy="30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65579" y="2741863"/>
            <a:ext cx="804766" cy="804766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06379" y="4857630"/>
            <a:ext cx="4972044" cy="678246"/>
            <a:chOff x="0" y="0"/>
            <a:chExt cx="1859597" cy="25367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859597" cy="253671"/>
            </a:xfrm>
            <a:custGeom>
              <a:avLst/>
              <a:gdLst/>
              <a:ahLst/>
              <a:cxnLst/>
              <a:rect l="l" t="t" r="r" b="b"/>
              <a:pathLst>
                <a:path w="1859597" h="253671">
                  <a:moveTo>
                    <a:pt x="79412" y="0"/>
                  </a:moveTo>
                  <a:lnTo>
                    <a:pt x="1780186" y="0"/>
                  </a:lnTo>
                  <a:cubicBezTo>
                    <a:pt x="1824044" y="0"/>
                    <a:pt x="1859597" y="35554"/>
                    <a:pt x="1859597" y="79412"/>
                  </a:cubicBezTo>
                  <a:lnTo>
                    <a:pt x="1859597" y="174259"/>
                  </a:lnTo>
                  <a:cubicBezTo>
                    <a:pt x="1859597" y="195321"/>
                    <a:pt x="1851231" y="215519"/>
                    <a:pt x="1836338" y="230412"/>
                  </a:cubicBezTo>
                  <a:cubicBezTo>
                    <a:pt x="1821446" y="245305"/>
                    <a:pt x="1801247" y="253671"/>
                    <a:pt x="1780186" y="253671"/>
                  </a:cubicBezTo>
                  <a:lnTo>
                    <a:pt x="79412" y="253671"/>
                  </a:lnTo>
                  <a:cubicBezTo>
                    <a:pt x="58350" y="253671"/>
                    <a:pt x="38152" y="245305"/>
                    <a:pt x="23259" y="230412"/>
                  </a:cubicBezTo>
                  <a:cubicBezTo>
                    <a:pt x="8367" y="215519"/>
                    <a:pt x="0" y="195321"/>
                    <a:pt x="0" y="174259"/>
                  </a:cubicBezTo>
                  <a:lnTo>
                    <a:pt x="0" y="79412"/>
                  </a:lnTo>
                  <a:cubicBezTo>
                    <a:pt x="0" y="58350"/>
                    <a:pt x="8367" y="38152"/>
                    <a:pt x="23259" y="23259"/>
                  </a:cubicBezTo>
                  <a:cubicBezTo>
                    <a:pt x="38152" y="8367"/>
                    <a:pt x="58350" y="0"/>
                    <a:pt x="79412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1859597" cy="30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265579" y="4794370"/>
            <a:ext cx="804766" cy="804766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683984" y="6881604"/>
            <a:ext cx="5059716" cy="678246"/>
            <a:chOff x="0" y="0"/>
            <a:chExt cx="1892388" cy="253671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892388" cy="253671"/>
            </a:xfrm>
            <a:custGeom>
              <a:avLst/>
              <a:gdLst/>
              <a:ahLst/>
              <a:cxnLst/>
              <a:rect l="l" t="t" r="r" b="b"/>
              <a:pathLst>
                <a:path w="1892388" h="253671">
                  <a:moveTo>
                    <a:pt x="78036" y="0"/>
                  </a:moveTo>
                  <a:lnTo>
                    <a:pt x="1814352" y="0"/>
                  </a:lnTo>
                  <a:cubicBezTo>
                    <a:pt x="1857450" y="0"/>
                    <a:pt x="1892388" y="34938"/>
                    <a:pt x="1892388" y="78036"/>
                  </a:cubicBezTo>
                  <a:lnTo>
                    <a:pt x="1892388" y="175635"/>
                  </a:lnTo>
                  <a:cubicBezTo>
                    <a:pt x="1892388" y="218733"/>
                    <a:pt x="1857450" y="253671"/>
                    <a:pt x="1814352" y="253671"/>
                  </a:cubicBezTo>
                  <a:lnTo>
                    <a:pt x="78036" y="253671"/>
                  </a:lnTo>
                  <a:cubicBezTo>
                    <a:pt x="57339" y="253671"/>
                    <a:pt x="37491" y="245449"/>
                    <a:pt x="22856" y="230815"/>
                  </a:cubicBezTo>
                  <a:cubicBezTo>
                    <a:pt x="8222" y="216180"/>
                    <a:pt x="0" y="196332"/>
                    <a:pt x="0" y="175635"/>
                  </a:cubicBezTo>
                  <a:lnTo>
                    <a:pt x="0" y="78036"/>
                  </a:lnTo>
                  <a:cubicBezTo>
                    <a:pt x="0" y="57339"/>
                    <a:pt x="8222" y="37491"/>
                    <a:pt x="22856" y="22856"/>
                  </a:cubicBezTo>
                  <a:cubicBezTo>
                    <a:pt x="37491" y="8222"/>
                    <a:pt x="57339" y="0"/>
                    <a:pt x="78036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1892388" cy="30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343184" y="6818343"/>
            <a:ext cx="804766" cy="804766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683984" y="8590250"/>
            <a:ext cx="4965094" cy="678246"/>
            <a:chOff x="0" y="0"/>
            <a:chExt cx="1856998" cy="253671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856998" cy="253671"/>
            </a:xfrm>
            <a:custGeom>
              <a:avLst/>
              <a:gdLst/>
              <a:ahLst/>
              <a:cxnLst/>
              <a:rect l="l" t="t" r="r" b="b"/>
              <a:pathLst>
                <a:path w="1856998" h="253671">
                  <a:moveTo>
                    <a:pt x="79523" y="0"/>
                  </a:moveTo>
                  <a:lnTo>
                    <a:pt x="1777475" y="0"/>
                  </a:lnTo>
                  <a:cubicBezTo>
                    <a:pt x="1798566" y="0"/>
                    <a:pt x="1818793" y="8378"/>
                    <a:pt x="1833706" y="23292"/>
                  </a:cubicBezTo>
                  <a:cubicBezTo>
                    <a:pt x="1848620" y="38205"/>
                    <a:pt x="1856998" y="58432"/>
                    <a:pt x="1856998" y="79523"/>
                  </a:cubicBezTo>
                  <a:lnTo>
                    <a:pt x="1856998" y="174148"/>
                  </a:lnTo>
                  <a:cubicBezTo>
                    <a:pt x="1856998" y="195239"/>
                    <a:pt x="1848620" y="215466"/>
                    <a:pt x="1833706" y="230379"/>
                  </a:cubicBezTo>
                  <a:cubicBezTo>
                    <a:pt x="1818793" y="245293"/>
                    <a:pt x="1798566" y="253671"/>
                    <a:pt x="1777475" y="253671"/>
                  </a:cubicBezTo>
                  <a:lnTo>
                    <a:pt x="79523" y="253671"/>
                  </a:lnTo>
                  <a:cubicBezTo>
                    <a:pt x="58432" y="253671"/>
                    <a:pt x="38205" y="245293"/>
                    <a:pt x="23292" y="230379"/>
                  </a:cubicBezTo>
                  <a:cubicBezTo>
                    <a:pt x="8378" y="215466"/>
                    <a:pt x="0" y="195239"/>
                    <a:pt x="0" y="174148"/>
                  </a:cubicBezTo>
                  <a:lnTo>
                    <a:pt x="0" y="79523"/>
                  </a:lnTo>
                  <a:cubicBezTo>
                    <a:pt x="0" y="58432"/>
                    <a:pt x="8378" y="38205"/>
                    <a:pt x="23292" y="23292"/>
                  </a:cubicBezTo>
                  <a:cubicBezTo>
                    <a:pt x="38205" y="8378"/>
                    <a:pt x="58432" y="0"/>
                    <a:pt x="79523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47625"/>
              <a:ext cx="1856998" cy="301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343184" y="8526826"/>
            <a:ext cx="804766" cy="804766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393481" y="3709702"/>
            <a:ext cx="8281635" cy="798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5"/>
              </a:lnSpc>
            </a:pPr>
            <a:r>
              <a:rPr lang="en-US" sz="2296">
                <a:solidFill>
                  <a:srgbClr val="000000"/>
                </a:solidFill>
                <a:latin typeface="Solway"/>
              </a:rPr>
              <a:t>The system keeps an eye out for pests and helps farmers </a:t>
            </a:r>
          </a:p>
          <a:p>
            <a:pPr>
              <a:lnSpc>
                <a:spcPts val="3215"/>
              </a:lnSpc>
              <a:spcBef>
                <a:spcPct val="0"/>
              </a:spcBef>
            </a:pPr>
            <a:r>
              <a:rPr lang="en-US" sz="2296">
                <a:solidFill>
                  <a:srgbClr val="000000"/>
                </a:solidFill>
                <a:latin typeface="Solway"/>
              </a:rPr>
              <a:t>stop them from spreading diseases. 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393481" y="5781300"/>
            <a:ext cx="9215734" cy="798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5"/>
              </a:lnSpc>
            </a:pPr>
            <a:r>
              <a:rPr lang="en-US" sz="2296" dirty="0">
                <a:solidFill>
                  <a:srgbClr val="000000"/>
                </a:solidFill>
                <a:latin typeface="Solway"/>
              </a:rPr>
              <a:t>Our AI quickly finds and alerts farmers about diseases in their </a:t>
            </a:r>
          </a:p>
          <a:p>
            <a:pPr>
              <a:lnSpc>
                <a:spcPts val="3215"/>
              </a:lnSpc>
              <a:spcBef>
                <a:spcPct val="0"/>
              </a:spcBef>
            </a:pPr>
            <a:r>
              <a:rPr lang="en-US" sz="2296" dirty="0">
                <a:solidFill>
                  <a:srgbClr val="000000"/>
                </a:solidFill>
                <a:latin typeface="Solway"/>
              </a:rPr>
              <a:t>coffee plants with suggested results.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553768" y="7851709"/>
            <a:ext cx="9339889" cy="381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5"/>
              </a:lnSpc>
              <a:spcBef>
                <a:spcPct val="0"/>
              </a:spcBef>
            </a:pPr>
            <a:r>
              <a:rPr lang="en-US" sz="2296" dirty="0">
                <a:solidFill>
                  <a:srgbClr val="000000"/>
                </a:solidFill>
                <a:latin typeface="Solway"/>
              </a:rPr>
              <a:t>It predicts the perfect time to harvest, so beans do not dry out.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343184" y="9446419"/>
            <a:ext cx="10062465" cy="398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15"/>
              </a:lnSpc>
              <a:spcBef>
                <a:spcPct val="0"/>
              </a:spcBef>
            </a:pPr>
            <a:r>
              <a:rPr lang="en-US" sz="2296">
                <a:solidFill>
                  <a:srgbClr val="000000"/>
                </a:solidFill>
                <a:latin typeface="Solway"/>
              </a:rPr>
              <a:t>Get advice on roasting coffee beans just right for the best taste.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4294891" y="6422765"/>
            <a:ext cx="1643564" cy="448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Solway"/>
              </a:rPr>
              <a:t>Farmers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1128671" y="4010167"/>
            <a:ext cx="1863958" cy="448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Solway"/>
              </a:rPr>
              <a:t>Companies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3605031" y="4568710"/>
            <a:ext cx="2860821" cy="448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Solway"/>
              </a:rPr>
              <a:t>Audience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893658" y="2243715"/>
            <a:ext cx="4234798" cy="448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000000"/>
                </a:solidFill>
                <a:latin typeface="Solway"/>
              </a:rPr>
              <a:t>Steakholders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65579" y="901747"/>
            <a:ext cx="8473434" cy="1166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99"/>
              </a:lnSpc>
            </a:pPr>
            <a:r>
              <a:rPr lang="en-US" sz="7499">
                <a:solidFill>
                  <a:srgbClr val="5D3B2A"/>
                </a:solidFill>
                <a:latin typeface="Bitter Bold"/>
              </a:rPr>
              <a:t>Our AI Solution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877257" y="2891199"/>
            <a:ext cx="3657042" cy="523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5"/>
              </a:lnSpc>
            </a:pPr>
            <a:r>
              <a:rPr lang="en-US" sz="3025">
                <a:solidFill>
                  <a:srgbClr val="5D3B2A"/>
                </a:solidFill>
                <a:latin typeface="Solway"/>
              </a:rPr>
              <a:t>Pests Detection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302461" y="2897838"/>
            <a:ext cx="684110" cy="577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5"/>
              </a:lnSpc>
            </a:pPr>
            <a:r>
              <a:rPr lang="en-US" sz="3382">
                <a:solidFill>
                  <a:srgbClr val="8F7E75"/>
                </a:solidFill>
                <a:latin typeface="Solway Bold"/>
              </a:rPr>
              <a:t>01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214921" y="4882818"/>
            <a:ext cx="4095785" cy="523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35"/>
              </a:lnSpc>
            </a:pPr>
            <a:r>
              <a:rPr lang="en-US" sz="3025">
                <a:solidFill>
                  <a:srgbClr val="5D3B2A"/>
                </a:solidFill>
                <a:latin typeface="Solway"/>
              </a:rPr>
              <a:t>Coffee Leaf Diseases 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302461" y="4950345"/>
            <a:ext cx="684110" cy="577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5"/>
              </a:lnSpc>
            </a:pPr>
            <a:r>
              <a:rPr lang="en-US" sz="3382">
                <a:solidFill>
                  <a:srgbClr val="8F7E75"/>
                </a:solidFill>
                <a:latin typeface="Solway Bold"/>
              </a:rPr>
              <a:t>02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076837" y="6938091"/>
            <a:ext cx="4274009" cy="523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5"/>
              </a:lnSpc>
            </a:pPr>
            <a:r>
              <a:rPr lang="en-US" sz="3025">
                <a:solidFill>
                  <a:srgbClr val="5D3B2A"/>
                </a:solidFill>
                <a:latin typeface="Solway"/>
              </a:rPr>
              <a:t>Coffee Fruit Maturity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380066" y="6974318"/>
            <a:ext cx="684110" cy="577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5"/>
              </a:lnSpc>
            </a:pPr>
            <a:r>
              <a:rPr lang="en-US" sz="3382">
                <a:solidFill>
                  <a:srgbClr val="8F7E75"/>
                </a:solidFill>
                <a:latin typeface="Solway Bold"/>
              </a:rPr>
              <a:t>03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393481" y="8668080"/>
            <a:ext cx="684110" cy="577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5"/>
              </a:lnSpc>
            </a:pPr>
            <a:r>
              <a:rPr lang="en-US" sz="3382">
                <a:solidFill>
                  <a:srgbClr val="8F7E75"/>
                </a:solidFill>
                <a:latin typeface="Solway Bold"/>
              </a:rPr>
              <a:t>04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166152" y="8690442"/>
            <a:ext cx="3657042" cy="523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35"/>
              </a:lnSpc>
            </a:pPr>
            <a:r>
              <a:rPr lang="en-US" sz="3025">
                <a:solidFill>
                  <a:srgbClr val="5D3B2A"/>
                </a:solidFill>
                <a:latin typeface="Solway"/>
              </a:rPr>
              <a:t>Coffee Bean Roast</a:t>
            </a:r>
          </a:p>
        </p:txBody>
      </p:sp>
      <p:sp>
        <p:nvSpPr>
          <p:cNvPr id="54" name="Freeform 54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58" name="Picture 5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725BD5F0-29A4-C693-3086-A69019E117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54327"/>
            <a:ext cx="10217758" cy="1334584"/>
            <a:chOff x="0" y="0"/>
            <a:chExt cx="2691097" cy="3514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91097" cy="351496"/>
            </a:xfrm>
            <a:custGeom>
              <a:avLst/>
              <a:gdLst/>
              <a:ahLst/>
              <a:cxnLst/>
              <a:rect l="l" t="t" r="r" b="b"/>
              <a:pathLst>
                <a:path w="2691097" h="351496">
                  <a:moveTo>
                    <a:pt x="38642" y="0"/>
                  </a:moveTo>
                  <a:lnTo>
                    <a:pt x="2652454" y="0"/>
                  </a:lnTo>
                  <a:cubicBezTo>
                    <a:pt x="2673796" y="0"/>
                    <a:pt x="2691097" y="17301"/>
                    <a:pt x="2691097" y="38642"/>
                  </a:cubicBezTo>
                  <a:lnTo>
                    <a:pt x="2691097" y="312853"/>
                  </a:lnTo>
                  <a:cubicBezTo>
                    <a:pt x="2691097" y="323102"/>
                    <a:pt x="2687025" y="332931"/>
                    <a:pt x="2679778" y="340177"/>
                  </a:cubicBezTo>
                  <a:cubicBezTo>
                    <a:pt x="2672532" y="347424"/>
                    <a:pt x="2662703" y="351496"/>
                    <a:pt x="2652454" y="351496"/>
                  </a:cubicBezTo>
                  <a:lnTo>
                    <a:pt x="38642" y="351496"/>
                  </a:lnTo>
                  <a:cubicBezTo>
                    <a:pt x="28394" y="351496"/>
                    <a:pt x="18565" y="347424"/>
                    <a:pt x="11318" y="340177"/>
                  </a:cubicBezTo>
                  <a:cubicBezTo>
                    <a:pt x="4071" y="332931"/>
                    <a:pt x="0" y="323102"/>
                    <a:pt x="0" y="312853"/>
                  </a:cubicBezTo>
                  <a:lnTo>
                    <a:pt x="0" y="38642"/>
                  </a:lnTo>
                  <a:cubicBezTo>
                    <a:pt x="0" y="28394"/>
                    <a:pt x="4071" y="18565"/>
                    <a:pt x="11318" y="11318"/>
                  </a:cubicBezTo>
                  <a:cubicBezTo>
                    <a:pt x="18565" y="4071"/>
                    <a:pt x="28394" y="0"/>
                    <a:pt x="38642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691097" cy="3991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909378" y="4465559"/>
            <a:ext cx="4163535" cy="4145818"/>
          </a:xfrm>
          <a:custGeom>
            <a:avLst/>
            <a:gdLst/>
            <a:ahLst/>
            <a:cxnLst/>
            <a:rect l="l" t="t" r="r" b="b"/>
            <a:pathLst>
              <a:path w="4163535" h="4145818">
                <a:moveTo>
                  <a:pt x="0" y="0"/>
                </a:moveTo>
                <a:lnTo>
                  <a:pt x="4163535" y="0"/>
                </a:lnTo>
                <a:lnTo>
                  <a:pt x="4163535" y="4145818"/>
                </a:lnTo>
                <a:lnTo>
                  <a:pt x="0" y="41458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65" t="-12688" r="-4833" b="-545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258762" y="4479654"/>
            <a:ext cx="4163020" cy="4145818"/>
          </a:xfrm>
          <a:custGeom>
            <a:avLst/>
            <a:gdLst/>
            <a:ahLst/>
            <a:cxnLst/>
            <a:rect l="l" t="t" r="r" b="b"/>
            <a:pathLst>
              <a:path w="4163020" h="4145818">
                <a:moveTo>
                  <a:pt x="0" y="0"/>
                </a:moveTo>
                <a:lnTo>
                  <a:pt x="4163020" y="0"/>
                </a:lnTo>
                <a:lnTo>
                  <a:pt x="4163020" y="4145818"/>
                </a:lnTo>
                <a:lnTo>
                  <a:pt x="0" y="41458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67" t="-11310" r="-7226" b="-425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612282" y="4481940"/>
            <a:ext cx="4140096" cy="4143533"/>
          </a:xfrm>
          <a:custGeom>
            <a:avLst/>
            <a:gdLst/>
            <a:ahLst/>
            <a:cxnLst/>
            <a:rect l="l" t="t" r="r" b="b"/>
            <a:pathLst>
              <a:path w="4140096" h="4143533">
                <a:moveTo>
                  <a:pt x="0" y="0"/>
                </a:moveTo>
                <a:lnTo>
                  <a:pt x="4140096" y="0"/>
                </a:lnTo>
                <a:lnTo>
                  <a:pt x="4140096" y="4143532"/>
                </a:lnTo>
                <a:lnTo>
                  <a:pt x="0" y="41435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0170" t="-2" b="-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62237" y="690551"/>
            <a:ext cx="12618618" cy="1366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5D3B2A"/>
                </a:solidFill>
                <a:latin typeface="Bitter Bold"/>
              </a:rPr>
              <a:t>Coffee Leaf Diseases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5712605" y="3530774"/>
            <a:ext cx="2321288" cy="834998"/>
            <a:chOff x="0" y="0"/>
            <a:chExt cx="611368" cy="21991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11368" cy="219917"/>
            </a:xfrm>
            <a:custGeom>
              <a:avLst/>
              <a:gdLst/>
              <a:ahLst/>
              <a:cxnLst/>
              <a:rect l="l" t="t" r="r" b="b"/>
              <a:pathLst>
                <a:path w="611368" h="219917">
                  <a:moveTo>
                    <a:pt x="109959" y="0"/>
                  </a:moveTo>
                  <a:lnTo>
                    <a:pt x="501409" y="0"/>
                  </a:lnTo>
                  <a:cubicBezTo>
                    <a:pt x="530572" y="0"/>
                    <a:pt x="558541" y="11585"/>
                    <a:pt x="579162" y="32206"/>
                  </a:cubicBezTo>
                  <a:cubicBezTo>
                    <a:pt x="599783" y="52827"/>
                    <a:pt x="611368" y="80796"/>
                    <a:pt x="611368" y="109959"/>
                  </a:cubicBezTo>
                  <a:lnTo>
                    <a:pt x="611368" y="109959"/>
                  </a:lnTo>
                  <a:cubicBezTo>
                    <a:pt x="611368" y="139121"/>
                    <a:pt x="599783" y="167090"/>
                    <a:pt x="579162" y="187711"/>
                  </a:cubicBezTo>
                  <a:cubicBezTo>
                    <a:pt x="558541" y="208332"/>
                    <a:pt x="530572" y="219917"/>
                    <a:pt x="501409" y="219917"/>
                  </a:cubicBezTo>
                  <a:lnTo>
                    <a:pt x="109959" y="219917"/>
                  </a:lnTo>
                  <a:cubicBezTo>
                    <a:pt x="80796" y="219917"/>
                    <a:pt x="52827" y="208332"/>
                    <a:pt x="32206" y="187711"/>
                  </a:cubicBezTo>
                  <a:cubicBezTo>
                    <a:pt x="11585" y="167090"/>
                    <a:pt x="0" y="139121"/>
                    <a:pt x="0" y="109959"/>
                  </a:cubicBezTo>
                  <a:lnTo>
                    <a:pt x="0" y="109959"/>
                  </a:lnTo>
                  <a:cubicBezTo>
                    <a:pt x="0" y="80796"/>
                    <a:pt x="11585" y="52827"/>
                    <a:pt x="32206" y="32206"/>
                  </a:cubicBezTo>
                  <a:cubicBezTo>
                    <a:pt x="52827" y="11585"/>
                    <a:pt x="80796" y="0"/>
                    <a:pt x="109959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611368" cy="267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5364740" y="3687287"/>
            <a:ext cx="3017017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5D3B2A"/>
                </a:solidFill>
                <a:latin typeface="Bitter"/>
              </a:rPr>
              <a:t>Scab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061731" y="3564492"/>
            <a:ext cx="2321288" cy="834998"/>
            <a:chOff x="0" y="0"/>
            <a:chExt cx="611368" cy="21991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11368" cy="219917"/>
            </a:xfrm>
            <a:custGeom>
              <a:avLst/>
              <a:gdLst/>
              <a:ahLst/>
              <a:cxnLst/>
              <a:rect l="l" t="t" r="r" b="b"/>
              <a:pathLst>
                <a:path w="611368" h="219917">
                  <a:moveTo>
                    <a:pt x="109959" y="0"/>
                  </a:moveTo>
                  <a:lnTo>
                    <a:pt x="501409" y="0"/>
                  </a:lnTo>
                  <a:cubicBezTo>
                    <a:pt x="530572" y="0"/>
                    <a:pt x="558541" y="11585"/>
                    <a:pt x="579162" y="32206"/>
                  </a:cubicBezTo>
                  <a:cubicBezTo>
                    <a:pt x="599783" y="52827"/>
                    <a:pt x="611368" y="80796"/>
                    <a:pt x="611368" y="109959"/>
                  </a:cubicBezTo>
                  <a:lnTo>
                    <a:pt x="611368" y="109959"/>
                  </a:lnTo>
                  <a:cubicBezTo>
                    <a:pt x="611368" y="139121"/>
                    <a:pt x="599783" y="167090"/>
                    <a:pt x="579162" y="187711"/>
                  </a:cubicBezTo>
                  <a:cubicBezTo>
                    <a:pt x="558541" y="208332"/>
                    <a:pt x="530572" y="219917"/>
                    <a:pt x="501409" y="219917"/>
                  </a:cubicBezTo>
                  <a:lnTo>
                    <a:pt x="109959" y="219917"/>
                  </a:lnTo>
                  <a:cubicBezTo>
                    <a:pt x="80796" y="219917"/>
                    <a:pt x="52827" y="208332"/>
                    <a:pt x="32206" y="187711"/>
                  </a:cubicBezTo>
                  <a:cubicBezTo>
                    <a:pt x="11585" y="167090"/>
                    <a:pt x="0" y="139121"/>
                    <a:pt x="0" y="109959"/>
                  </a:cubicBezTo>
                  <a:lnTo>
                    <a:pt x="0" y="109959"/>
                  </a:lnTo>
                  <a:cubicBezTo>
                    <a:pt x="0" y="80796"/>
                    <a:pt x="11585" y="52827"/>
                    <a:pt x="32206" y="32206"/>
                  </a:cubicBezTo>
                  <a:cubicBezTo>
                    <a:pt x="52827" y="11585"/>
                    <a:pt x="80796" y="0"/>
                    <a:pt x="109959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611368" cy="267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713866" y="3721005"/>
            <a:ext cx="3017017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5D3B2A"/>
                </a:solidFill>
                <a:latin typeface="Bitter"/>
              </a:rPr>
              <a:t>Rust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4025409" y="3564492"/>
            <a:ext cx="3595290" cy="834998"/>
            <a:chOff x="0" y="0"/>
            <a:chExt cx="946908" cy="21991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46908" cy="219917"/>
            </a:xfrm>
            <a:custGeom>
              <a:avLst/>
              <a:gdLst/>
              <a:ahLst/>
              <a:cxnLst/>
              <a:rect l="l" t="t" r="r" b="b"/>
              <a:pathLst>
                <a:path w="946908" h="219917">
                  <a:moveTo>
                    <a:pt x="109821" y="0"/>
                  </a:moveTo>
                  <a:lnTo>
                    <a:pt x="837087" y="0"/>
                  </a:lnTo>
                  <a:cubicBezTo>
                    <a:pt x="897739" y="0"/>
                    <a:pt x="946908" y="49168"/>
                    <a:pt x="946908" y="109821"/>
                  </a:cubicBezTo>
                  <a:lnTo>
                    <a:pt x="946908" y="110096"/>
                  </a:lnTo>
                  <a:cubicBezTo>
                    <a:pt x="946908" y="170749"/>
                    <a:pt x="897739" y="219917"/>
                    <a:pt x="837087" y="219917"/>
                  </a:cubicBezTo>
                  <a:lnTo>
                    <a:pt x="109821" y="219917"/>
                  </a:lnTo>
                  <a:cubicBezTo>
                    <a:pt x="49168" y="219917"/>
                    <a:pt x="0" y="170749"/>
                    <a:pt x="0" y="110096"/>
                  </a:cubicBezTo>
                  <a:lnTo>
                    <a:pt x="0" y="109821"/>
                  </a:lnTo>
                  <a:cubicBezTo>
                    <a:pt x="0" y="49168"/>
                    <a:pt x="49168" y="0"/>
                    <a:pt x="109821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946908" cy="267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4296753" y="3721005"/>
            <a:ext cx="3017017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5D3B2A"/>
                </a:solidFill>
                <a:latin typeface="Bitter"/>
              </a:rPr>
              <a:t>Multiple Diseases</a:t>
            </a:r>
          </a:p>
        </p:txBody>
      </p:sp>
      <p:sp>
        <p:nvSpPr>
          <p:cNvPr id="21" name="Freeform 21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535622" y="4472799"/>
            <a:ext cx="4183256" cy="4148103"/>
          </a:xfrm>
          <a:custGeom>
            <a:avLst/>
            <a:gdLst/>
            <a:ahLst/>
            <a:cxnLst/>
            <a:rect l="l" t="t" r="r" b="b"/>
            <a:pathLst>
              <a:path w="4183256" h="4148103">
                <a:moveTo>
                  <a:pt x="0" y="0"/>
                </a:moveTo>
                <a:lnTo>
                  <a:pt x="4183256" y="0"/>
                </a:lnTo>
                <a:lnTo>
                  <a:pt x="4183256" y="4148103"/>
                </a:lnTo>
                <a:lnTo>
                  <a:pt x="0" y="41481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2207" t="-10068" r="-8845" b="-837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3" name="Group 23"/>
          <p:cNvGrpSpPr/>
          <p:nvPr/>
        </p:nvGrpSpPr>
        <p:grpSpPr>
          <a:xfrm>
            <a:off x="1549660" y="3528488"/>
            <a:ext cx="2321288" cy="834998"/>
            <a:chOff x="0" y="0"/>
            <a:chExt cx="611368" cy="2199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11368" cy="219917"/>
            </a:xfrm>
            <a:custGeom>
              <a:avLst/>
              <a:gdLst/>
              <a:ahLst/>
              <a:cxnLst/>
              <a:rect l="l" t="t" r="r" b="b"/>
              <a:pathLst>
                <a:path w="611368" h="219917">
                  <a:moveTo>
                    <a:pt x="109959" y="0"/>
                  </a:moveTo>
                  <a:lnTo>
                    <a:pt x="501409" y="0"/>
                  </a:lnTo>
                  <a:cubicBezTo>
                    <a:pt x="530572" y="0"/>
                    <a:pt x="558541" y="11585"/>
                    <a:pt x="579162" y="32206"/>
                  </a:cubicBezTo>
                  <a:cubicBezTo>
                    <a:pt x="599783" y="52827"/>
                    <a:pt x="611368" y="80796"/>
                    <a:pt x="611368" y="109959"/>
                  </a:cubicBezTo>
                  <a:lnTo>
                    <a:pt x="611368" y="109959"/>
                  </a:lnTo>
                  <a:cubicBezTo>
                    <a:pt x="611368" y="139121"/>
                    <a:pt x="599783" y="167090"/>
                    <a:pt x="579162" y="187711"/>
                  </a:cubicBezTo>
                  <a:cubicBezTo>
                    <a:pt x="558541" y="208332"/>
                    <a:pt x="530572" y="219917"/>
                    <a:pt x="501409" y="219917"/>
                  </a:cubicBezTo>
                  <a:lnTo>
                    <a:pt x="109959" y="219917"/>
                  </a:lnTo>
                  <a:cubicBezTo>
                    <a:pt x="80796" y="219917"/>
                    <a:pt x="52827" y="208332"/>
                    <a:pt x="32206" y="187711"/>
                  </a:cubicBezTo>
                  <a:cubicBezTo>
                    <a:pt x="11585" y="167090"/>
                    <a:pt x="0" y="139121"/>
                    <a:pt x="0" y="109959"/>
                  </a:cubicBezTo>
                  <a:lnTo>
                    <a:pt x="0" y="109959"/>
                  </a:lnTo>
                  <a:cubicBezTo>
                    <a:pt x="0" y="80796"/>
                    <a:pt x="11585" y="52827"/>
                    <a:pt x="32206" y="32206"/>
                  </a:cubicBezTo>
                  <a:cubicBezTo>
                    <a:pt x="52827" y="11585"/>
                    <a:pt x="80796" y="0"/>
                    <a:pt x="109959" y="0"/>
                  </a:cubicBezTo>
                  <a:close/>
                </a:path>
              </a:pathLst>
            </a:custGeom>
            <a:solidFill>
              <a:srgbClr val="D6E1D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611368" cy="2675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201795" y="3687287"/>
            <a:ext cx="3017017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5D3B2A"/>
                </a:solidFill>
                <a:latin typeface="Bitter"/>
              </a:rPr>
              <a:t>Healthy</a:t>
            </a:r>
          </a:p>
        </p:txBody>
      </p:sp>
      <p:pic>
        <p:nvPicPr>
          <p:cNvPr id="29" name="Picture 2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BD89EC0-BD43-9443-5466-C4D51F6C4C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754327"/>
            <a:ext cx="12191681" cy="1334584"/>
            <a:chOff x="0" y="0"/>
            <a:chExt cx="3210978" cy="35149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10978" cy="351496"/>
            </a:xfrm>
            <a:custGeom>
              <a:avLst/>
              <a:gdLst/>
              <a:ahLst/>
              <a:cxnLst/>
              <a:rect l="l" t="t" r="r" b="b"/>
              <a:pathLst>
                <a:path w="3210978" h="351496">
                  <a:moveTo>
                    <a:pt x="32386" y="0"/>
                  </a:moveTo>
                  <a:lnTo>
                    <a:pt x="3178592" y="0"/>
                  </a:lnTo>
                  <a:cubicBezTo>
                    <a:pt x="3196478" y="0"/>
                    <a:pt x="3210978" y="14500"/>
                    <a:pt x="3210978" y="32386"/>
                  </a:cubicBezTo>
                  <a:lnTo>
                    <a:pt x="3210978" y="319110"/>
                  </a:lnTo>
                  <a:cubicBezTo>
                    <a:pt x="3210978" y="336996"/>
                    <a:pt x="3196478" y="351496"/>
                    <a:pt x="3178592" y="351496"/>
                  </a:cubicBezTo>
                  <a:lnTo>
                    <a:pt x="32386" y="351496"/>
                  </a:lnTo>
                  <a:cubicBezTo>
                    <a:pt x="14500" y="351496"/>
                    <a:pt x="0" y="336996"/>
                    <a:pt x="0" y="319110"/>
                  </a:cubicBezTo>
                  <a:lnTo>
                    <a:pt x="0" y="32386"/>
                  </a:lnTo>
                  <a:cubicBezTo>
                    <a:pt x="0" y="14500"/>
                    <a:pt x="14500" y="0"/>
                    <a:pt x="32386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210978" cy="3991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566599" y="2518600"/>
            <a:ext cx="3356190" cy="1555989"/>
            <a:chOff x="0" y="0"/>
            <a:chExt cx="167007" cy="774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7007" cy="77427"/>
            </a:xfrm>
            <a:custGeom>
              <a:avLst/>
              <a:gdLst/>
              <a:ahLst/>
              <a:cxnLst/>
              <a:rect l="l" t="t" r="r" b="b"/>
              <a:pathLst>
                <a:path w="167007" h="77427">
                  <a:moveTo>
                    <a:pt x="0" y="0"/>
                  </a:moveTo>
                  <a:lnTo>
                    <a:pt x="167007" y="0"/>
                  </a:lnTo>
                  <a:lnTo>
                    <a:pt x="167007" y="77427"/>
                  </a:lnTo>
                  <a:lnTo>
                    <a:pt x="0" y="77427"/>
                  </a:lnTo>
                  <a:close/>
                </a:path>
              </a:pathLst>
            </a:custGeom>
            <a:solidFill>
              <a:srgbClr val="E6DDD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67007" cy="1250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aphicFrame>
        <p:nvGraphicFramePr>
          <p:cNvPr id="9" name="Table 9"/>
          <p:cNvGraphicFramePr>
            <a:graphicFrameLocks noGrp="1"/>
          </p:cNvGraphicFramePr>
          <p:nvPr/>
        </p:nvGraphicFramePr>
        <p:xfrm>
          <a:off x="8566599" y="2518600"/>
          <a:ext cx="5889964" cy="1555989"/>
        </p:xfrm>
        <a:graphic>
          <a:graphicData uri="http://schemas.openxmlformats.org/drawingml/2006/table">
            <a:tbl>
              <a:tblPr/>
              <a:tblGrid>
                <a:gridCol w="33936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55989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>
                          <a:solidFill>
                            <a:srgbClr val="42291D"/>
                          </a:solidFill>
                          <a:latin typeface="Solway Bold"/>
                        </a:rPr>
                        <a:t>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42291D"/>
                          </a:solidFill>
                          <a:latin typeface="Solway Bold"/>
                        </a:rPr>
                        <a:t>90%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" name="Freeform 11"/>
          <p:cNvSpPr/>
          <p:nvPr/>
        </p:nvSpPr>
        <p:spPr>
          <a:xfrm>
            <a:off x="9405541" y="4377288"/>
            <a:ext cx="4212080" cy="5101405"/>
          </a:xfrm>
          <a:custGeom>
            <a:avLst/>
            <a:gdLst/>
            <a:ahLst/>
            <a:cxnLst/>
            <a:rect l="l" t="t" r="r" b="b"/>
            <a:pathLst>
              <a:path w="4212080" h="5101405">
                <a:moveTo>
                  <a:pt x="0" y="0"/>
                </a:moveTo>
                <a:lnTo>
                  <a:pt x="4212080" y="0"/>
                </a:lnTo>
                <a:lnTo>
                  <a:pt x="4212080" y="5101406"/>
                </a:lnTo>
                <a:lnTo>
                  <a:pt x="0" y="51014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028700" y="7134593"/>
            <a:ext cx="4776341" cy="2123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0"/>
              </a:lnSpc>
            </a:pPr>
            <a:r>
              <a:rPr lang="en-US" sz="3014">
                <a:solidFill>
                  <a:srgbClr val="5D3B2A"/>
                </a:solidFill>
                <a:latin typeface="Solway Bold"/>
              </a:rPr>
              <a:t>Pre-trained Model Used:</a:t>
            </a:r>
          </a:p>
          <a:p>
            <a:pPr marL="650830" lvl="1" indent="-325415">
              <a:lnSpc>
                <a:spcPts val="4220"/>
              </a:lnSpc>
              <a:buFont typeface="Arial"/>
              <a:buChar char="•"/>
            </a:pPr>
            <a:r>
              <a:rPr lang="en-US" sz="3014">
                <a:solidFill>
                  <a:srgbClr val="5D3B2A"/>
                </a:solidFill>
                <a:latin typeface="Solway"/>
              </a:rPr>
              <a:t>MobileNet</a:t>
            </a:r>
          </a:p>
          <a:p>
            <a:pPr marL="650830" lvl="1" indent="-325415">
              <a:lnSpc>
                <a:spcPts val="4220"/>
              </a:lnSpc>
              <a:buFont typeface="Arial"/>
              <a:buChar char="•"/>
            </a:pPr>
            <a:r>
              <a:rPr lang="en-US" sz="3014">
                <a:solidFill>
                  <a:srgbClr val="5D3B2A"/>
                </a:solidFill>
                <a:latin typeface="Solway"/>
              </a:rPr>
              <a:t>EfficientNet</a:t>
            </a:r>
          </a:p>
          <a:p>
            <a:pPr marL="650830" lvl="1" indent="-325415">
              <a:lnSpc>
                <a:spcPts val="4220"/>
              </a:lnSpc>
              <a:buFont typeface="Arial"/>
              <a:buChar char="•"/>
            </a:pPr>
            <a:r>
              <a:rPr lang="en-US" sz="3014">
                <a:solidFill>
                  <a:srgbClr val="5D3B2A"/>
                </a:solidFill>
                <a:latin typeface="Solway"/>
              </a:rPr>
              <a:t>InceptionV3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746904"/>
            <a:ext cx="5991002" cy="2123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0"/>
              </a:lnSpc>
            </a:pPr>
            <a:r>
              <a:rPr lang="en-US" sz="3014" dirty="0">
                <a:solidFill>
                  <a:srgbClr val="5D3B2A"/>
                </a:solidFill>
                <a:latin typeface="Solway Bold"/>
              </a:rPr>
              <a:t>Methods to Enhance Accuracy:</a:t>
            </a:r>
          </a:p>
          <a:p>
            <a:pPr marL="650830" lvl="1" indent="-325415">
              <a:lnSpc>
                <a:spcPts val="4220"/>
              </a:lnSpc>
              <a:buFont typeface="Arial"/>
              <a:buChar char="•"/>
            </a:pPr>
            <a:r>
              <a:rPr lang="en-US" sz="3014" dirty="0">
                <a:solidFill>
                  <a:srgbClr val="5D3B2A"/>
                </a:solidFill>
                <a:latin typeface="Solway"/>
              </a:rPr>
              <a:t>Data Augmentation</a:t>
            </a:r>
          </a:p>
          <a:p>
            <a:pPr marL="650830" lvl="1" indent="-325415">
              <a:lnSpc>
                <a:spcPts val="4220"/>
              </a:lnSpc>
              <a:buFont typeface="Arial"/>
              <a:buChar char="•"/>
            </a:pPr>
            <a:r>
              <a:rPr lang="en-US" sz="3014" dirty="0">
                <a:solidFill>
                  <a:srgbClr val="5D3B2A"/>
                </a:solidFill>
                <a:latin typeface="Solway"/>
              </a:rPr>
              <a:t>Transfer Learning</a:t>
            </a:r>
          </a:p>
          <a:p>
            <a:pPr marL="650830" lvl="1" indent="-325415">
              <a:lnSpc>
                <a:spcPts val="4220"/>
              </a:lnSpc>
              <a:buFont typeface="Arial"/>
              <a:buChar char="•"/>
            </a:pPr>
            <a:r>
              <a:rPr lang="en-US" sz="3014" dirty="0" err="1">
                <a:solidFill>
                  <a:srgbClr val="5D3B2A"/>
                </a:solidFill>
                <a:latin typeface="Solway"/>
              </a:rPr>
              <a:t>HyperParameter</a:t>
            </a:r>
            <a:r>
              <a:rPr lang="en-US" sz="3014" dirty="0">
                <a:solidFill>
                  <a:srgbClr val="5D3B2A"/>
                </a:solidFill>
                <a:latin typeface="Solway"/>
              </a:rPr>
              <a:t> Tuning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2461450"/>
            <a:ext cx="4749842" cy="204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80"/>
              </a:lnSpc>
            </a:pPr>
            <a:r>
              <a:rPr lang="en-US" sz="2914" dirty="0">
                <a:solidFill>
                  <a:srgbClr val="5D3B2A"/>
                </a:solidFill>
                <a:latin typeface="Solway Bold"/>
              </a:rPr>
              <a:t>Challenges:</a:t>
            </a:r>
          </a:p>
          <a:p>
            <a:pPr marL="629241" lvl="1" indent="-314620">
              <a:lnSpc>
                <a:spcPts val="4080"/>
              </a:lnSpc>
              <a:buFont typeface="Arial"/>
              <a:buChar char="•"/>
            </a:pPr>
            <a:r>
              <a:rPr lang="en-US" sz="2914" dirty="0">
                <a:solidFill>
                  <a:srgbClr val="5D3B2A"/>
                </a:solidFill>
                <a:latin typeface="Solway"/>
              </a:rPr>
              <a:t>Imbalanced Classes</a:t>
            </a:r>
          </a:p>
          <a:p>
            <a:pPr marL="629241" lvl="1" indent="-314620">
              <a:lnSpc>
                <a:spcPts val="4080"/>
              </a:lnSpc>
              <a:buFont typeface="Arial"/>
              <a:buChar char="•"/>
            </a:pPr>
            <a:r>
              <a:rPr lang="en-US" sz="2914" dirty="0">
                <a:solidFill>
                  <a:srgbClr val="5D3B2A"/>
                </a:solidFill>
                <a:latin typeface="Solway"/>
              </a:rPr>
              <a:t>Large Images</a:t>
            </a:r>
          </a:p>
          <a:p>
            <a:pPr marL="629241" lvl="1" indent="-314620">
              <a:lnSpc>
                <a:spcPts val="4080"/>
              </a:lnSpc>
              <a:buFont typeface="Arial"/>
              <a:buChar char="•"/>
            </a:pPr>
            <a:r>
              <a:rPr lang="en-US" sz="2914" dirty="0">
                <a:solidFill>
                  <a:srgbClr val="5D3B2A"/>
                </a:solidFill>
                <a:latin typeface="Solway"/>
              </a:rPr>
              <a:t>Small Dataset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04746" y="690575"/>
            <a:ext cx="12204122" cy="119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66"/>
              </a:lnSpc>
              <a:spcBef>
                <a:spcPct val="0"/>
              </a:spcBef>
            </a:pPr>
            <a:r>
              <a:rPr lang="en-US" sz="6619">
                <a:solidFill>
                  <a:srgbClr val="5D3B2A"/>
                </a:solidFill>
                <a:latin typeface="Bitter Bold"/>
              </a:rPr>
              <a:t>Coffee Leaf Diseases Model</a:t>
            </a:r>
          </a:p>
        </p:txBody>
      </p:sp>
      <p:pic>
        <p:nvPicPr>
          <p:cNvPr id="17" name="Picture 1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6CC15314-61ED-66C6-D112-DDFD74F46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80460" y="298960"/>
            <a:ext cx="1430359" cy="1339237"/>
          </a:xfrm>
          <a:custGeom>
            <a:avLst/>
            <a:gdLst/>
            <a:ahLst/>
            <a:cxnLst/>
            <a:rect l="l" t="t" r="r" b="b"/>
            <a:pathLst>
              <a:path w="1430359" h="1339237">
                <a:moveTo>
                  <a:pt x="0" y="0"/>
                </a:moveTo>
                <a:lnTo>
                  <a:pt x="1430359" y="0"/>
                </a:lnTo>
                <a:lnTo>
                  <a:pt x="1430359" y="1339237"/>
                </a:lnTo>
                <a:lnTo>
                  <a:pt x="0" y="13392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677" t="-9803" r="-1267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648055"/>
            <a:ext cx="12191681" cy="1334584"/>
            <a:chOff x="0" y="0"/>
            <a:chExt cx="3210978" cy="3514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210978" cy="351496"/>
            </a:xfrm>
            <a:custGeom>
              <a:avLst/>
              <a:gdLst/>
              <a:ahLst/>
              <a:cxnLst/>
              <a:rect l="l" t="t" r="r" b="b"/>
              <a:pathLst>
                <a:path w="3210978" h="351496">
                  <a:moveTo>
                    <a:pt x="32386" y="0"/>
                  </a:moveTo>
                  <a:lnTo>
                    <a:pt x="3178592" y="0"/>
                  </a:lnTo>
                  <a:cubicBezTo>
                    <a:pt x="3196478" y="0"/>
                    <a:pt x="3210978" y="14500"/>
                    <a:pt x="3210978" y="32386"/>
                  </a:cubicBezTo>
                  <a:lnTo>
                    <a:pt x="3210978" y="319110"/>
                  </a:lnTo>
                  <a:cubicBezTo>
                    <a:pt x="3210978" y="336996"/>
                    <a:pt x="3196478" y="351496"/>
                    <a:pt x="3178592" y="351496"/>
                  </a:cubicBezTo>
                  <a:lnTo>
                    <a:pt x="32386" y="351496"/>
                  </a:lnTo>
                  <a:cubicBezTo>
                    <a:pt x="14500" y="351496"/>
                    <a:pt x="0" y="336996"/>
                    <a:pt x="0" y="319110"/>
                  </a:cubicBezTo>
                  <a:lnTo>
                    <a:pt x="0" y="32386"/>
                  </a:lnTo>
                  <a:cubicBezTo>
                    <a:pt x="0" y="14500"/>
                    <a:pt x="14500" y="0"/>
                    <a:pt x="32386" y="0"/>
                  </a:cubicBezTo>
                  <a:close/>
                </a:path>
              </a:pathLst>
            </a:custGeom>
            <a:solidFill>
              <a:srgbClr val="BCD1B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3210978" cy="3991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16843" y="5143500"/>
            <a:ext cx="3356190" cy="1555989"/>
            <a:chOff x="0" y="0"/>
            <a:chExt cx="167007" cy="7742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7007" cy="77427"/>
            </a:xfrm>
            <a:custGeom>
              <a:avLst/>
              <a:gdLst/>
              <a:ahLst/>
              <a:cxnLst/>
              <a:rect l="l" t="t" r="r" b="b"/>
              <a:pathLst>
                <a:path w="167007" h="77427">
                  <a:moveTo>
                    <a:pt x="0" y="0"/>
                  </a:moveTo>
                  <a:lnTo>
                    <a:pt x="167007" y="0"/>
                  </a:lnTo>
                  <a:lnTo>
                    <a:pt x="167007" y="77427"/>
                  </a:lnTo>
                  <a:lnTo>
                    <a:pt x="0" y="77427"/>
                  </a:lnTo>
                  <a:close/>
                </a:path>
              </a:pathLst>
            </a:custGeom>
            <a:solidFill>
              <a:srgbClr val="E6DDD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67007" cy="1250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aphicFrame>
        <p:nvGraphicFramePr>
          <p:cNvPr id="10" name="Table 10"/>
          <p:cNvGraphicFramePr>
            <a:graphicFrameLocks noGrp="1"/>
          </p:cNvGraphicFramePr>
          <p:nvPr/>
        </p:nvGraphicFramePr>
        <p:xfrm>
          <a:off x="416843" y="5143500"/>
          <a:ext cx="5889964" cy="1555989"/>
        </p:xfrm>
        <a:graphic>
          <a:graphicData uri="http://schemas.openxmlformats.org/drawingml/2006/table">
            <a:tbl>
              <a:tblPr/>
              <a:tblGrid>
                <a:gridCol w="33936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6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55989">
                <a:tc>
                  <a:txBody>
                    <a:bodyPr/>
                    <a:lstStyle/>
                    <a:p>
                      <a:pPr algn="ctr">
                        <a:lnSpc>
                          <a:spcPts val="4059"/>
                        </a:lnSpc>
                        <a:defRPr/>
                      </a:pPr>
                      <a:r>
                        <a:rPr lang="en-US" sz="2899">
                          <a:solidFill>
                            <a:srgbClr val="42291D"/>
                          </a:solidFill>
                          <a:latin typeface="Solway Bold"/>
                        </a:rPr>
                        <a:t>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42291D"/>
                          </a:solidFill>
                          <a:latin typeface="Solway Bold"/>
                        </a:rPr>
                        <a:t>95%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" name="Freeform 11"/>
          <p:cNvSpPr/>
          <p:nvPr/>
        </p:nvSpPr>
        <p:spPr>
          <a:xfrm>
            <a:off x="10447460" y="3113051"/>
            <a:ext cx="3488443" cy="5263070"/>
          </a:xfrm>
          <a:custGeom>
            <a:avLst/>
            <a:gdLst/>
            <a:ahLst/>
            <a:cxnLst/>
            <a:rect l="l" t="t" r="r" b="b"/>
            <a:pathLst>
              <a:path w="3488443" h="5263070">
                <a:moveTo>
                  <a:pt x="0" y="0"/>
                </a:moveTo>
                <a:lnTo>
                  <a:pt x="3488443" y="0"/>
                </a:lnTo>
                <a:lnTo>
                  <a:pt x="3488443" y="5263070"/>
                </a:lnTo>
                <a:lnTo>
                  <a:pt x="0" y="52630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097" t="-8652" r="-74229" b="-87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7460886" y="3139767"/>
            <a:ext cx="2796073" cy="5236354"/>
          </a:xfrm>
          <a:custGeom>
            <a:avLst/>
            <a:gdLst/>
            <a:ahLst/>
            <a:cxnLst/>
            <a:rect l="l" t="t" r="r" b="b"/>
            <a:pathLst>
              <a:path w="2796073" h="5236354">
                <a:moveTo>
                  <a:pt x="0" y="0"/>
                </a:moveTo>
                <a:lnTo>
                  <a:pt x="2796074" y="0"/>
                </a:lnTo>
                <a:lnTo>
                  <a:pt x="2796074" y="5236354"/>
                </a:lnTo>
                <a:lnTo>
                  <a:pt x="0" y="52363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7428" t="-10127" r="-3423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4126403" y="3124383"/>
            <a:ext cx="3294417" cy="5251738"/>
          </a:xfrm>
          <a:custGeom>
            <a:avLst/>
            <a:gdLst/>
            <a:ahLst/>
            <a:cxnLst/>
            <a:rect l="l" t="t" r="r" b="b"/>
            <a:pathLst>
              <a:path w="3294417" h="5251738">
                <a:moveTo>
                  <a:pt x="0" y="0"/>
                </a:moveTo>
                <a:lnTo>
                  <a:pt x="3294417" y="0"/>
                </a:lnTo>
                <a:lnTo>
                  <a:pt x="3294417" y="5251738"/>
                </a:lnTo>
                <a:lnTo>
                  <a:pt x="0" y="52517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6181" t="-9630" r="-2148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204746" y="641454"/>
            <a:ext cx="12204122" cy="119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66"/>
              </a:lnSpc>
              <a:spcBef>
                <a:spcPct val="0"/>
              </a:spcBef>
            </a:pPr>
            <a:r>
              <a:rPr lang="en-US" sz="6619">
                <a:solidFill>
                  <a:srgbClr val="5D3B2A"/>
                </a:solidFill>
                <a:latin typeface="Bitter Bold"/>
              </a:rPr>
              <a:t>Coffee Beans Roast Model</a:t>
            </a:r>
          </a:p>
        </p:txBody>
      </p:sp>
      <p:pic>
        <p:nvPicPr>
          <p:cNvPr id="16" name="Picture 1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4333547-971F-E072-2B58-F0C7DE2798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788" y="9100550"/>
            <a:ext cx="3318031" cy="11483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271</Words>
  <Application>Microsoft Macintosh PowerPoint</Application>
  <PresentationFormat>Custom</PresentationFormat>
  <Paragraphs>83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Bitter Bold</vt:lpstr>
      <vt:lpstr>Bernoru</vt:lpstr>
      <vt:lpstr>Solway Bold</vt:lpstr>
      <vt:lpstr>Calibri</vt:lpstr>
      <vt:lpstr>Solway</vt:lpstr>
      <vt:lpstr>Bitter</vt:lpstr>
      <vt:lpstr>Arial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CoffeeLand</dc:title>
  <cp:lastModifiedBy>salwa bukhari</cp:lastModifiedBy>
  <cp:revision>5</cp:revision>
  <dcterms:created xsi:type="dcterms:W3CDTF">2006-08-16T00:00:00Z</dcterms:created>
  <dcterms:modified xsi:type="dcterms:W3CDTF">2023-12-08T09:45:53Z</dcterms:modified>
  <dc:identifier>DAF1crHSodY</dc:identifier>
</cp:coreProperties>
</file>

<file path=docProps/thumbnail.jpeg>
</file>